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80"/>
  </p:notesMasterIdLst>
  <p:handoutMasterIdLst>
    <p:handoutMasterId r:id="rId81"/>
  </p:handoutMasterIdLst>
  <p:sldIdLst>
    <p:sldId id="963" r:id="rId2"/>
    <p:sldId id="966" r:id="rId3"/>
    <p:sldId id="1117" r:id="rId4"/>
    <p:sldId id="1123" r:id="rId5"/>
    <p:sldId id="1177" r:id="rId6"/>
    <p:sldId id="1178" r:id="rId7"/>
    <p:sldId id="1122" r:id="rId8"/>
    <p:sldId id="1116" r:id="rId9"/>
    <p:sldId id="1125" r:id="rId10"/>
    <p:sldId id="1124" r:id="rId11"/>
    <p:sldId id="1175" r:id="rId12"/>
    <p:sldId id="1174" r:id="rId13"/>
    <p:sldId id="990" r:id="rId14"/>
    <p:sldId id="991" r:id="rId15"/>
    <p:sldId id="992" r:id="rId16"/>
    <p:sldId id="993" r:id="rId17"/>
    <p:sldId id="920" r:id="rId18"/>
    <p:sldId id="995" r:id="rId19"/>
    <p:sldId id="1126" r:id="rId20"/>
    <p:sldId id="1128" r:id="rId21"/>
    <p:sldId id="1130" r:id="rId22"/>
    <p:sldId id="1129" r:id="rId23"/>
    <p:sldId id="1131" r:id="rId24"/>
    <p:sldId id="1132" r:id="rId25"/>
    <p:sldId id="1133" r:id="rId26"/>
    <p:sldId id="1134" r:id="rId27"/>
    <p:sldId id="1127" r:id="rId28"/>
    <p:sldId id="1135" r:id="rId29"/>
    <p:sldId id="924" r:id="rId30"/>
    <p:sldId id="1112" r:id="rId31"/>
    <p:sldId id="1113" r:id="rId32"/>
    <p:sldId id="1114" r:id="rId33"/>
    <p:sldId id="1136" r:id="rId34"/>
    <p:sldId id="1137" r:id="rId35"/>
    <p:sldId id="1118" r:id="rId36"/>
    <p:sldId id="1119" r:id="rId37"/>
    <p:sldId id="1120" r:id="rId38"/>
    <p:sldId id="1074" r:id="rId39"/>
    <p:sldId id="1075" r:id="rId40"/>
    <p:sldId id="1121" r:id="rId41"/>
    <p:sldId id="1109" r:id="rId42"/>
    <p:sldId id="1139" r:id="rId43"/>
    <p:sldId id="1140" r:id="rId44"/>
    <p:sldId id="1141" r:id="rId45"/>
    <p:sldId id="1142" r:id="rId46"/>
    <p:sldId id="1144" r:id="rId47"/>
    <p:sldId id="1143" r:id="rId48"/>
    <p:sldId id="1145" r:id="rId49"/>
    <p:sldId id="1107" r:id="rId50"/>
    <p:sldId id="1170" r:id="rId51"/>
    <p:sldId id="1171" r:id="rId52"/>
    <p:sldId id="1172" r:id="rId53"/>
    <p:sldId id="1173" r:id="rId54"/>
    <p:sldId id="1108" r:id="rId55"/>
    <p:sldId id="1146" r:id="rId56"/>
    <p:sldId id="1147" r:id="rId57"/>
    <p:sldId id="1149" r:id="rId58"/>
    <p:sldId id="1150" r:id="rId59"/>
    <p:sldId id="1103" r:id="rId60"/>
    <p:sldId id="1151" r:id="rId61"/>
    <p:sldId id="1152" r:id="rId62"/>
    <p:sldId id="1153" r:id="rId63"/>
    <p:sldId id="1154" r:id="rId64"/>
    <p:sldId id="1155" r:id="rId65"/>
    <p:sldId id="1156" r:id="rId66"/>
    <p:sldId id="1157" r:id="rId67"/>
    <p:sldId id="1158" r:id="rId68"/>
    <p:sldId id="1159" r:id="rId69"/>
    <p:sldId id="1161" r:id="rId70"/>
    <p:sldId id="1160" r:id="rId71"/>
    <p:sldId id="1162" r:id="rId72"/>
    <p:sldId id="1163" r:id="rId73"/>
    <p:sldId id="1164" r:id="rId74"/>
    <p:sldId id="1165" r:id="rId75"/>
    <p:sldId id="1167" r:id="rId76"/>
    <p:sldId id="1168" r:id="rId77"/>
    <p:sldId id="1169" r:id="rId78"/>
    <p:sldId id="1148" r:id="rId79"/>
  </p:sldIdLst>
  <p:sldSz cx="9144000" cy="6858000" type="screen4x3"/>
  <p:notesSz cx="6858000" cy="9144000"/>
  <p:custDataLst>
    <p:tags r:id="rId8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khiya1972@outlook.com" initials="m" lastIdx="1" clrIdx="0">
    <p:extLst>
      <p:ext uri="{19B8F6BF-5375-455C-9EA6-DF929625EA0E}">
        <p15:presenceInfo xmlns:p15="http://schemas.microsoft.com/office/powerpoint/2012/main" xmlns="" userId="88910e824b6080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92" autoAdjust="0"/>
    <p:restoredTop sz="92614" autoAdjust="0"/>
  </p:normalViewPr>
  <p:slideViewPr>
    <p:cSldViewPr>
      <p:cViewPr>
        <p:scale>
          <a:sx n="88" d="100"/>
          <a:sy n="88" d="100"/>
        </p:scale>
        <p:origin x="-1210" y="62"/>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gs" Target="tags/tag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02T16:40:16.373" idx="1">
    <p:pos x="10" y="10"/>
    <p:text/>
    <p:extLst>
      <p:ext uri="{C676402C-5697-4E1C-873F-D02D1690AC5C}">
        <p15:threadingInfo xmlns:p15="http://schemas.microsoft.com/office/powerpoint/2012/main" xmlns=""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31-01-2019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a:p>
        </p:txBody>
      </p:sp>
    </p:spTree>
    <p:extLst>
      <p:ext uri="{BB962C8B-B14F-4D97-AF65-F5344CB8AC3E}">
        <p14:creationId xmlns:p14="http://schemas.microsoft.com/office/powerpoint/2010/main" val="3665017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1/31/2019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13</a:t>
            </a:fld>
            <a:endParaRPr lang="en-US" dirty="0"/>
          </a:p>
        </p:txBody>
      </p:sp>
    </p:spTree>
    <p:extLst>
      <p:ext uri="{BB962C8B-B14F-4D97-AF65-F5344CB8AC3E}">
        <p14:creationId xmlns:p14="http://schemas.microsoft.com/office/powerpoint/2010/main" val="162482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34</a:t>
            </a:fld>
            <a:endParaRPr lang="en-US" dirty="0"/>
          </a:p>
        </p:txBody>
      </p:sp>
    </p:spTree>
    <p:extLst>
      <p:ext uri="{BB962C8B-B14F-4D97-AF65-F5344CB8AC3E}">
        <p14:creationId xmlns:p14="http://schemas.microsoft.com/office/powerpoint/2010/main" val="3460954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35</a:t>
            </a:fld>
            <a:endParaRPr lang="en-US" dirty="0"/>
          </a:p>
        </p:txBody>
      </p:sp>
    </p:spTree>
    <p:extLst>
      <p:ext uri="{BB962C8B-B14F-4D97-AF65-F5344CB8AC3E}">
        <p14:creationId xmlns:p14="http://schemas.microsoft.com/office/powerpoint/2010/main" val="4285937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36</a:t>
            </a:fld>
            <a:endParaRPr lang="en-US" dirty="0"/>
          </a:p>
        </p:txBody>
      </p:sp>
    </p:spTree>
    <p:extLst>
      <p:ext uri="{BB962C8B-B14F-4D97-AF65-F5344CB8AC3E}">
        <p14:creationId xmlns:p14="http://schemas.microsoft.com/office/powerpoint/2010/main" val="3922890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37</a:t>
            </a:fld>
            <a:endParaRPr lang="en-US" dirty="0"/>
          </a:p>
        </p:txBody>
      </p:sp>
    </p:spTree>
    <p:extLst>
      <p:ext uri="{BB962C8B-B14F-4D97-AF65-F5344CB8AC3E}">
        <p14:creationId xmlns:p14="http://schemas.microsoft.com/office/powerpoint/2010/main" val="1271489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41</a:t>
            </a:fld>
            <a:endParaRPr lang="en-US" dirty="0"/>
          </a:p>
        </p:txBody>
      </p:sp>
    </p:spTree>
    <p:extLst>
      <p:ext uri="{BB962C8B-B14F-4D97-AF65-F5344CB8AC3E}">
        <p14:creationId xmlns:p14="http://schemas.microsoft.com/office/powerpoint/2010/main" val="2831328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45</a:t>
            </a:fld>
            <a:endParaRPr lang="en-US" dirty="0"/>
          </a:p>
        </p:txBody>
      </p:sp>
    </p:spTree>
    <p:extLst>
      <p:ext uri="{BB962C8B-B14F-4D97-AF65-F5344CB8AC3E}">
        <p14:creationId xmlns:p14="http://schemas.microsoft.com/office/powerpoint/2010/main" val="1822825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51</a:t>
            </a:fld>
            <a:endParaRPr lang="en-US" dirty="0"/>
          </a:p>
        </p:txBody>
      </p:sp>
    </p:spTree>
    <p:extLst>
      <p:ext uri="{BB962C8B-B14F-4D97-AF65-F5344CB8AC3E}">
        <p14:creationId xmlns:p14="http://schemas.microsoft.com/office/powerpoint/2010/main" val="1047826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52</a:t>
            </a:fld>
            <a:endParaRPr lang="en-US" dirty="0"/>
          </a:p>
        </p:txBody>
      </p:sp>
    </p:spTree>
    <p:extLst>
      <p:ext uri="{BB962C8B-B14F-4D97-AF65-F5344CB8AC3E}">
        <p14:creationId xmlns:p14="http://schemas.microsoft.com/office/powerpoint/2010/main" val="2432154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53</a:t>
            </a:fld>
            <a:endParaRPr lang="en-US" dirty="0"/>
          </a:p>
        </p:txBody>
      </p:sp>
    </p:spTree>
    <p:extLst>
      <p:ext uri="{BB962C8B-B14F-4D97-AF65-F5344CB8AC3E}">
        <p14:creationId xmlns:p14="http://schemas.microsoft.com/office/powerpoint/2010/main" val="4145685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59</a:t>
            </a:fld>
            <a:endParaRPr lang="en-US" dirty="0"/>
          </a:p>
        </p:txBody>
      </p:sp>
    </p:spTree>
    <p:extLst>
      <p:ext uri="{BB962C8B-B14F-4D97-AF65-F5344CB8AC3E}">
        <p14:creationId xmlns:p14="http://schemas.microsoft.com/office/powerpoint/2010/main" val="272161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14</a:t>
            </a:fld>
            <a:endParaRPr lang="en-US" dirty="0"/>
          </a:p>
        </p:txBody>
      </p:sp>
    </p:spTree>
    <p:extLst>
      <p:ext uri="{BB962C8B-B14F-4D97-AF65-F5344CB8AC3E}">
        <p14:creationId xmlns:p14="http://schemas.microsoft.com/office/powerpoint/2010/main" val="3059628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75</a:t>
            </a:fld>
            <a:endParaRPr lang="en-US" dirty="0"/>
          </a:p>
        </p:txBody>
      </p:sp>
    </p:spTree>
    <p:extLst>
      <p:ext uri="{BB962C8B-B14F-4D97-AF65-F5344CB8AC3E}">
        <p14:creationId xmlns:p14="http://schemas.microsoft.com/office/powerpoint/2010/main" val="258333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15</a:t>
            </a:fld>
            <a:endParaRPr lang="en-US" dirty="0"/>
          </a:p>
        </p:txBody>
      </p:sp>
    </p:spTree>
    <p:extLst>
      <p:ext uri="{BB962C8B-B14F-4D97-AF65-F5344CB8AC3E}">
        <p14:creationId xmlns:p14="http://schemas.microsoft.com/office/powerpoint/2010/main" val="180212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16</a:t>
            </a:fld>
            <a:endParaRPr lang="en-US" dirty="0"/>
          </a:p>
        </p:txBody>
      </p:sp>
    </p:spTree>
    <p:extLst>
      <p:ext uri="{BB962C8B-B14F-4D97-AF65-F5344CB8AC3E}">
        <p14:creationId xmlns:p14="http://schemas.microsoft.com/office/powerpoint/2010/main" val="480801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17</a:t>
            </a:fld>
            <a:endParaRPr lang="en-US" dirty="0"/>
          </a:p>
        </p:txBody>
      </p:sp>
    </p:spTree>
    <p:extLst>
      <p:ext uri="{BB962C8B-B14F-4D97-AF65-F5344CB8AC3E}">
        <p14:creationId xmlns:p14="http://schemas.microsoft.com/office/powerpoint/2010/main" val="341546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18</a:t>
            </a:fld>
            <a:endParaRPr lang="en-US" dirty="0"/>
          </a:p>
        </p:txBody>
      </p:sp>
    </p:spTree>
    <p:extLst>
      <p:ext uri="{BB962C8B-B14F-4D97-AF65-F5344CB8AC3E}">
        <p14:creationId xmlns:p14="http://schemas.microsoft.com/office/powerpoint/2010/main" val="3458752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29</a:t>
            </a:fld>
            <a:endParaRPr lang="en-US" dirty="0"/>
          </a:p>
        </p:txBody>
      </p:sp>
    </p:spTree>
    <p:extLst>
      <p:ext uri="{BB962C8B-B14F-4D97-AF65-F5344CB8AC3E}">
        <p14:creationId xmlns:p14="http://schemas.microsoft.com/office/powerpoint/2010/main" val="3484731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30</a:t>
            </a:fld>
            <a:endParaRPr lang="en-US" dirty="0"/>
          </a:p>
        </p:txBody>
      </p:sp>
    </p:spTree>
    <p:extLst>
      <p:ext uri="{BB962C8B-B14F-4D97-AF65-F5344CB8AC3E}">
        <p14:creationId xmlns:p14="http://schemas.microsoft.com/office/powerpoint/2010/main" val="1129342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31</a:t>
            </a:fld>
            <a:endParaRPr lang="en-US" dirty="0"/>
          </a:p>
        </p:txBody>
      </p:sp>
    </p:spTree>
    <p:extLst>
      <p:ext uri="{BB962C8B-B14F-4D97-AF65-F5344CB8AC3E}">
        <p14:creationId xmlns:p14="http://schemas.microsoft.com/office/powerpoint/2010/main" val="1461675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541" y="301152"/>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r>
              <a:rPr lang="en-US" dirty="0">
                <a:solidFill>
                  <a:schemeClr val="tx1">
                    <a:lumMod val="65000"/>
                    <a:lumOff val="35000"/>
                  </a:schemeClr>
                </a:solidFill>
                <a:cs typeface="Arial"/>
              </a:rPr>
              <a:t/>
            </a: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7"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hyperlink" Target="https://scikit-learn.org/stable/modules/classes.html#module-sklearn.preprocessing" TargetMode="Externa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hyperlink" Target="https://scikit-learn.org/stable/modules/classes.html#module-sklearn.preprocessing" TargetMode="Externa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23.gif"/><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hyperlink" Target="https://github.com/amueller/mglearn"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 Id="rId5" Type="http://schemas.openxmlformats.org/officeDocument/2006/relationships/hyperlink" Target="https://github.com/amueller/mglearn"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 Id="rId4" Type="http://schemas.openxmlformats.org/officeDocument/2006/relationships/hyperlink" Target="https://github.com/amueller/mglear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 Id="rId4" Type="http://schemas.openxmlformats.org/officeDocument/2006/relationships/hyperlink" Target="https://github.com/amueller/mglear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 Id="rId4" Type="http://schemas.openxmlformats.org/officeDocument/2006/relationships/hyperlink" Target="https://github.com/amueller/mglear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 Id="rId4" Type="http://schemas.openxmlformats.org/officeDocument/2006/relationships/hyperlink" Target="https://github.com/amueller/mglear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4" Type="http://schemas.openxmlformats.org/officeDocument/2006/relationships/hyperlink" Target="https://github.com/amueller/mglear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 Id="rId4" Type="http://schemas.openxmlformats.org/officeDocument/2006/relationships/hyperlink" Target="https://github.com/amueller/mglear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s://archive.ics.uci.edu/ml/datasets/Auto+MPG"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hyperlink" Target="https://scikit-learn.org/stable/auto_examples/plot_missing_values.html#sphx-glr-auto-examples-plot-missing-values-py" TargetMode="External"/><Relationship Id="rId2" Type="http://schemas.openxmlformats.org/officeDocument/2006/relationships/image" Target="../media/image12.png"/><Relationship Id="rId1" Type="http://schemas.openxmlformats.org/officeDocument/2006/relationships/slideLayout" Target="../slideLayouts/slideLayout20.xml"/><Relationship Id="rId4"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hyperlink" Target="../../../HyperParameters.xlsx" TargetMode="External"/><Relationship Id="rId2" Type="http://schemas.openxmlformats.org/officeDocument/2006/relationships/slideLayout" Target="../slideLayouts/slideLayout20.xml"/><Relationship Id="rId1" Type="http://schemas.openxmlformats.org/officeDocument/2006/relationships/vmlDrawing" Target="../drawings/vmlDrawing3.vml"/><Relationship Id="rId5" Type="http://schemas.openxmlformats.org/officeDocument/2006/relationships/image" Target="../media/image54.wmf"/><Relationship Id="rId4" Type="http://schemas.openxmlformats.org/officeDocument/2006/relationships/package" Target="../embeddings/Microsoft_Excel_Worksheet1.xlsx"/></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hyperlink" Target="http://jmlr.csail.mit.edu/papers/volume13/bergstra12a/bergstra12a.pdf" TargetMode="External"/><Relationship Id="rId2" Type="http://schemas.openxmlformats.org/officeDocument/2006/relationships/slideLayout" Target="../slideLayouts/slideLayout20.xml"/><Relationship Id="rId1" Type="http://schemas.openxmlformats.org/officeDocument/2006/relationships/vmlDrawing" Target="../drawings/vmlDrawing4.vml"/><Relationship Id="rId6" Type="http://schemas.openxmlformats.org/officeDocument/2006/relationships/image" Target="../media/image57.wmf"/><Relationship Id="rId5" Type="http://schemas.openxmlformats.org/officeDocument/2006/relationships/oleObject" Target="../embeddings/oleObject3.bin"/><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localhost:8888/notebooks/FMTS/ROC_AUC.ipynb" TargetMode="External"/><Relationship Id="rId2" Type="http://schemas.openxmlformats.org/officeDocument/2006/relationships/image" Target="../media/image60.png"/><Relationship Id="rId1" Type="http://schemas.openxmlformats.org/officeDocument/2006/relationships/slideLayout" Target="../slideLayouts/slideLayout20.xml"/><Relationship Id="rId6" Type="http://schemas.openxmlformats.org/officeDocument/2006/relationships/hyperlink" Target="http://localhost:8888/notebooks/FMTS/classification_metrics-1.ipynb" TargetMode="Externa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hyperlink" Target="https://www.rdocumentation.org/packages/mice/versions/3.3.0/topics/mice" TargetMode="Externa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scikit-learn-contrib/imbalanced-learn" TargetMode="External"/><Relationship Id="rId2" Type="http://schemas.openxmlformats.org/officeDocument/2006/relationships/hyperlink" Target="http://contrib.scikit-learn.org/imbalanced-learn/stable/index.html" TargetMode="External"/><Relationship Id="rId1" Type="http://schemas.openxmlformats.org/officeDocument/2006/relationships/slideLayout" Target="../slideLayouts/slideLayout20.xml"/><Relationship Id="rId5" Type="http://schemas.openxmlformats.org/officeDocument/2006/relationships/hyperlink" Target="https://www.jair.org/media/953/live-953-2037-jair.pdf" TargetMode="External"/><Relationship Id="rId4" Type="http://schemas.openxmlformats.org/officeDocument/2006/relationships/hyperlink" Target="http://contrib.scikit-learn.org/imbalanced-learn/stable/auto_examples/combine/plot_comparison_combine.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hyperlink" Target="https://medium.com/@maheshkkumar/a-guide-to-deploying-machine-deep-learning-model-s-in-production-e497fd4b734a" TargetMode="Externa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2895600"/>
            <a:ext cx="7696200" cy="461665"/>
          </a:xfrm>
          <a:prstGeom prst="rect">
            <a:avLst/>
          </a:prstGeom>
          <a:noFill/>
        </p:spPr>
        <p:txBody>
          <a:bodyPr wrap="square" rtlCol="0">
            <a:spAutoFit/>
          </a:bodyPr>
          <a:lstStyle/>
          <a:p>
            <a:pPr marL="342900" indent="-342900"/>
            <a:r>
              <a:rPr lang="en-IN" sz="2400" b="1" dirty="0"/>
              <a:t>Feature Engineering / Model Tuning &amp; Deployment</a:t>
            </a:r>
          </a:p>
        </p:txBody>
      </p:sp>
    </p:spTree>
    <p:extLst>
      <p:ext uri="{BB962C8B-B14F-4D97-AF65-F5344CB8AC3E}">
        <p14:creationId xmlns:p14="http://schemas.microsoft.com/office/powerpoint/2010/main" val="2540199862"/>
      </p:ext>
    </p:extLst>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9A2548C-1E18-47B3-80E2-7274E2D78D23}"/>
              </a:ext>
            </a:extLst>
          </p:cNvPr>
          <p:cNvSpPr/>
          <p:nvPr/>
        </p:nvSpPr>
        <p:spPr>
          <a:xfrm>
            <a:off x="381000" y="990600"/>
            <a:ext cx="8382000" cy="369332"/>
          </a:xfrm>
          <a:prstGeom prst="rect">
            <a:avLst/>
          </a:prstGeom>
        </p:spPr>
        <p:txBody>
          <a:bodyPr wrap="square">
            <a:spAutoFit/>
          </a:bodyPr>
          <a:lstStyle/>
          <a:p>
            <a:r>
              <a:rPr lang="en-US" b="1" dirty="0"/>
              <a:t>Lab – 1 </a:t>
            </a:r>
          </a:p>
        </p:txBody>
      </p:sp>
      <p:pic>
        <p:nvPicPr>
          <p:cNvPr id="5122" name="Picture 2">
            <a:extLst>
              <a:ext uri="{FF2B5EF4-FFF2-40B4-BE49-F238E27FC236}">
                <a16:creationId xmlns:a16="http://schemas.microsoft.com/office/drawing/2014/main" xmlns="" id="{1DC655F8-E5A5-4B22-B162-9B0424DAFE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2329" y="1066800"/>
            <a:ext cx="331657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94ECDEE0-EE4C-49A8-A525-B0894734FE39}"/>
              </a:ext>
            </a:extLst>
          </p:cNvPr>
          <p:cNvPicPr>
            <a:picLocks noChangeAspect="1"/>
          </p:cNvPicPr>
          <p:nvPr/>
        </p:nvPicPr>
        <p:blipFill>
          <a:blip r:embed="rId3"/>
          <a:stretch>
            <a:fillRect/>
          </a:stretch>
        </p:blipFill>
        <p:spPr>
          <a:xfrm>
            <a:off x="436340" y="1375291"/>
            <a:ext cx="5200650" cy="2952750"/>
          </a:xfrm>
          <a:prstGeom prst="rect">
            <a:avLst/>
          </a:prstGeom>
        </p:spPr>
      </p:pic>
      <p:sp>
        <p:nvSpPr>
          <p:cNvPr id="4" name="Rectangle 3">
            <a:extLst>
              <a:ext uri="{FF2B5EF4-FFF2-40B4-BE49-F238E27FC236}">
                <a16:creationId xmlns:a16="http://schemas.microsoft.com/office/drawing/2014/main" xmlns="" id="{58561BA2-B65E-40F7-8E17-5FC2859DF918}"/>
              </a:ext>
            </a:extLst>
          </p:cNvPr>
          <p:cNvSpPr/>
          <p:nvPr/>
        </p:nvSpPr>
        <p:spPr>
          <a:xfrm>
            <a:off x="1524000" y="990600"/>
            <a:ext cx="3583032" cy="369332"/>
          </a:xfrm>
          <a:prstGeom prst="rect">
            <a:avLst/>
          </a:prstGeom>
        </p:spPr>
        <p:txBody>
          <a:bodyPr wrap="none">
            <a:spAutoFit/>
          </a:bodyPr>
          <a:lstStyle/>
          <a:p>
            <a:r>
              <a:rPr lang="en-US" dirty="0"/>
              <a:t>data_banknote_authentication.txt</a:t>
            </a:r>
          </a:p>
        </p:txBody>
      </p:sp>
      <p:sp>
        <p:nvSpPr>
          <p:cNvPr id="5" name="TextBox 4">
            <a:extLst>
              <a:ext uri="{FF2B5EF4-FFF2-40B4-BE49-F238E27FC236}">
                <a16:creationId xmlns:a16="http://schemas.microsoft.com/office/drawing/2014/main" xmlns="" id="{6C5AAD36-15FE-420E-8810-282E005BC49B}"/>
              </a:ext>
            </a:extLst>
          </p:cNvPr>
          <p:cNvSpPr txBox="1"/>
          <p:nvPr/>
        </p:nvSpPr>
        <p:spPr>
          <a:xfrm>
            <a:off x="228599" y="4343400"/>
            <a:ext cx="8780299" cy="1815882"/>
          </a:xfrm>
          <a:prstGeom prst="rect">
            <a:avLst/>
          </a:prstGeom>
          <a:noFill/>
        </p:spPr>
        <p:txBody>
          <a:bodyPr wrap="square" rtlCol="0">
            <a:spAutoFit/>
          </a:bodyPr>
          <a:lstStyle/>
          <a:p>
            <a:pPr marL="342900" indent="-342900">
              <a:buFont typeface="+mj-lt"/>
              <a:buAutoNum type="arabicPeriod"/>
            </a:pPr>
            <a:r>
              <a:rPr lang="en-US" sz="1400" dirty="0"/>
              <a:t>Do you think replacing outliers with central values was a good strategy? Could we have done something different</a:t>
            </a:r>
          </a:p>
          <a:p>
            <a:pPr marL="342900" indent="-342900">
              <a:buFont typeface="+mj-lt"/>
              <a:buAutoNum type="arabicPeriod"/>
            </a:pPr>
            <a:r>
              <a:rPr lang="en-US" sz="1400" dirty="0"/>
              <a:t>What changes do you notice in the pair plot on the different dimensions after the outlier handling</a:t>
            </a:r>
          </a:p>
          <a:p>
            <a:pPr marL="342900" indent="-342900">
              <a:buFont typeface="+mj-lt"/>
              <a:buAutoNum type="arabicPeriod"/>
            </a:pPr>
            <a:r>
              <a:rPr lang="en-US" sz="1400" dirty="0"/>
              <a:t>Do you think the score will be higher than the model on original data?</a:t>
            </a:r>
          </a:p>
          <a:p>
            <a:pPr marL="342900" indent="-342900">
              <a:buFont typeface="+mj-lt"/>
              <a:buAutoNum type="arabicPeriod"/>
            </a:pPr>
            <a:r>
              <a:rPr lang="en-US" sz="1400" dirty="0"/>
              <a:t>Look at the scales of the </a:t>
            </a:r>
            <a:r>
              <a:rPr lang="en-US" sz="1400" dirty="0" err="1"/>
              <a:t>pairplot</a:t>
            </a:r>
            <a:r>
              <a:rPr lang="en-US" sz="1400" dirty="0"/>
              <a:t> before and after we converted to Z score, do you think there was a need to do that?</a:t>
            </a:r>
          </a:p>
          <a:p>
            <a:pPr marL="342900" indent="-342900">
              <a:buFont typeface="+mj-lt"/>
              <a:buAutoNum type="arabicPeriod"/>
            </a:pPr>
            <a:r>
              <a:rPr lang="en-US" sz="1400" dirty="0"/>
              <a:t>Both in Pima dataset and this dataset, the classes are overlapping on every dimension. But models on this data give much better results. Why?</a:t>
            </a:r>
          </a:p>
        </p:txBody>
      </p:sp>
      <p:sp>
        <p:nvSpPr>
          <p:cNvPr id="6" name="TextBox 5">
            <a:extLst>
              <a:ext uri="{FF2B5EF4-FFF2-40B4-BE49-F238E27FC236}">
                <a16:creationId xmlns:a16="http://schemas.microsoft.com/office/drawing/2014/main" xmlns="" id="{6CC9A1A4-3671-4C00-908D-E07F2FDCD6F8}"/>
              </a:ext>
            </a:extLst>
          </p:cNvPr>
          <p:cNvSpPr txBox="1"/>
          <p:nvPr/>
        </p:nvSpPr>
        <p:spPr>
          <a:xfrm>
            <a:off x="4724401" y="5968782"/>
            <a:ext cx="3200399" cy="381000"/>
          </a:xfrm>
          <a:prstGeom prst="rect">
            <a:avLst/>
          </a:prstGeom>
          <a:noFill/>
        </p:spPr>
        <p:txBody>
          <a:bodyPr wrap="square" rtlCol="0">
            <a:spAutoFit/>
          </a:bodyPr>
          <a:lstStyle/>
          <a:p>
            <a:r>
              <a:rPr lang="en-US" b="1" dirty="0" err="1"/>
              <a:t>Ref</a:t>
            </a:r>
            <a:r>
              <a:rPr lang="en-US" dirty="0" err="1"/>
              <a:t>:</a:t>
            </a:r>
            <a:r>
              <a:rPr lang="en-US" sz="1400" dirty="0" err="1"/>
              <a:t>SVC_Bank_Note_Kernels.ipynb</a:t>
            </a:r>
            <a:endParaRPr lang="en-US" sz="1400" dirty="0"/>
          </a:p>
        </p:txBody>
      </p:sp>
    </p:spTree>
    <p:extLst>
      <p:ext uri="{BB962C8B-B14F-4D97-AF65-F5344CB8AC3E}">
        <p14:creationId xmlns:p14="http://schemas.microsoft.com/office/powerpoint/2010/main" val="2729011920"/>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E5C35C8-4DDE-4C06-A0B7-95E2F0242C18}"/>
              </a:ext>
            </a:extLst>
          </p:cNvPr>
          <p:cNvSpPr/>
          <p:nvPr/>
        </p:nvSpPr>
        <p:spPr>
          <a:xfrm>
            <a:off x="381000" y="1066800"/>
            <a:ext cx="8382000" cy="4524315"/>
          </a:xfrm>
          <a:prstGeom prst="rect">
            <a:avLst/>
          </a:prstGeom>
        </p:spPr>
        <p:txBody>
          <a:bodyPr wrap="square">
            <a:spAutoFit/>
          </a:bodyPr>
          <a:lstStyle/>
          <a:p>
            <a:r>
              <a:rPr lang="en-US" b="1" dirty="0"/>
              <a:t>Preprocessing attribute data</a:t>
            </a:r>
          </a:p>
          <a:p>
            <a:endParaRPr lang="en-US" sz="1400" b="1" i="1" dirty="0"/>
          </a:p>
          <a:p>
            <a:r>
              <a:rPr lang="en-US" sz="1600" dirty="0"/>
              <a:t>One of the most common transformations done on numeric data is the scale / measurement units of the data. The learning processes (gradient descent for e.g.) under the hood of various algorithms benefit from this</a:t>
            </a:r>
          </a:p>
          <a:p>
            <a:endParaRPr lang="en-US" sz="1600" dirty="0"/>
          </a:p>
          <a:p>
            <a:pPr marL="342900" indent="-342900">
              <a:buAutoNum type="arabicPeriod"/>
            </a:pPr>
            <a:r>
              <a:rPr lang="en-US" sz="1600" dirty="0"/>
              <a:t>Rescale -  </a:t>
            </a:r>
            <a:r>
              <a:rPr lang="en-US" sz="1600" dirty="0" err="1"/>
              <a:t>Zscores</a:t>
            </a:r>
            <a:r>
              <a:rPr lang="en-US" sz="1600" dirty="0"/>
              <a:t> – When the attributes have different scales, transform them into single scale. For this we can use </a:t>
            </a:r>
            <a:r>
              <a:rPr lang="en-US" sz="1600" dirty="0" err="1"/>
              <a:t>MinMaxScaler</a:t>
            </a:r>
            <a:r>
              <a:rPr lang="en-US" sz="1600" dirty="0"/>
              <a:t> or </a:t>
            </a:r>
            <a:r>
              <a:rPr lang="en-US" sz="1600" dirty="0" err="1"/>
              <a:t>Zscores</a:t>
            </a:r>
            <a:r>
              <a:rPr lang="en-US" sz="1600" dirty="0"/>
              <a:t>. </a:t>
            </a:r>
            <a:r>
              <a:rPr lang="en-US" sz="1600" dirty="0" err="1"/>
              <a:t>Zscores</a:t>
            </a:r>
            <a:r>
              <a:rPr lang="en-US" sz="1600" dirty="0"/>
              <a:t> helps also in centering the data i.e. the mean values of all numerical attributes become 0. Helpful in algorithms based on distance calculations, gradient descent based algorithms</a:t>
            </a:r>
          </a:p>
          <a:p>
            <a:pPr marL="342900" indent="-342900">
              <a:buAutoNum type="arabicPeriod"/>
            </a:pPr>
            <a:endParaRPr lang="en-US" sz="1600" dirty="0"/>
          </a:p>
          <a:p>
            <a:pPr marL="342900" indent="-342900">
              <a:buAutoNum type="arabicPeriod"/>
            </a:pPr>
            <a:endParaRPr lang="en-US" sz="1600" dirty="0"/>
          </a:p>
          <a:p>
            <a:pPr marL="342900" indent="-342900">
              <a:buAutoNum type="arabicPeriod"/>
            </a:pPr>
            <a:r>
              <a:rPr lang="en-US" sz="1600" dirty="0"/>
              <a:t>Standardizing data – Transform the data on various attributes having a gaussian distributions with different standard deviations and means into distributions with mean =0 and standard deviation of 1. Useful for algorithms that expect gaussian distribution </a:t>
            </a:r>
          </a:p>
          <a:p>
            <a:pPr marL="342900" indent="-342900">
              <a:buAutoNum type="arabicPeriod"/>
            </a:pPr>
            <a:endParaRPr lang="en-US" sz="1600" dirty="0"/>
          </a:p>
          <a:p>
            <a:pPr marL="342900" indent="-342900">
              <a:buAutoNum type="arabicPeriod"/>
            </a:pPr>
            <a:endParaRPr lang="en-IN" sz="1600" dirty="0"/>
          </a:p>
          <a:p>
            <a:pPr marL="342900" indent="-342900" algn="just">
              <a:buAutoNum type="arabicPeriod"/>
            </a:pPr>
            <a:endParaRPr lang="en-IN" sz="1600" dirty="0"/>
          </a:p>
        </p:txBody>
      </p:sp>
      <p:sp>
        <p:nvSpPr>
          <p:cNvPr id="3" name="Rectangle 2">
            <a:extLst>
              <a:ext uri="{FF2B5EF4-FFF2-40B4-BE49-F238E27FC236}">
                <a16:creationId xmlns:a16="http://schemas.microsoft.com/office/drawing/2014/main" xmlns="" id="{7625D201-8F6F-433B-855A-C4D43906D06E}"/>
              </a:ext>
            </a:extLst>
          </p:cNvPr>
          <p:cNvSpPr/>
          <p:nvPr/>
        </p:nvSpPr>
        <p:spPr>
          <a:xfrm>
            <a:off x="381000" y="5678269"/>
            <a:ext cx="8382000" cy="646331"/>
          </a:xfrm>
          <a:prstGeom prst="rect">
            <a:avLst/>
          </a:prstGeom>
        </p:spPr>
        <p:txBody>
          <a:bodyPr wrap="square">
            <a:spAutoFit/>
          </a:bodyPr>
          <a:lstStyle/>
          <a:p>
            <a:r>
              <a:rPr lang="en-US" dirty="0"/>
              <a:t>Ref: </a:t>
            </a:r>
            <a:r>
              <a:rPr lang="en-US" dirty="0">
                <a:hlinkClick r:id="rId2"/>
              </a:rPr>
              <a:t>https://scikit-learn.org/stable/modules/classes.html#module-sklearn.preprocessing</a:t>
            </a:r>
            <a:endParaRPr lang="en-US" dirty="0"/>
          </a:p>
        </p:txBody>
      </p:sp>
    </p:spTree>
    <p:extLst>
      <p:ext uri="{BB962C8B-B14F-4D97-AF65-F5344CB8AC3E}">
        <p14:creationId xmlns:p14="http://schemas.microsoft.com/office/powerpoint/2010/main" val="789907184"/>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E5C35C8-4DDE-4C06-A0B7-95E2F0242C18}"/>
              </a:ext>
            </a:extLst>
          </p:cNvPr>
          <p:cNvSpPr/>
          <p:nvPr/>
        </p:nvSpPr>
        <p:spPr>
          <a:xfrm>
            <a:off x="381000" y="1066800"/>
            <a:ext cx="8382000" cy="3046988"/>
          </a:xfrm>
          <a:prstGeom prst="rect">
            <a:avLst/>
          </a:prstGeom>
        </p:spPr>
        <p:txBody>
          <a:bodyPr wrap="square">
            <a:spAutoFit/>
          </a:bodyPr>
          <a:lstStyle/>
          <a:p>
            <a:r>
              <a:rPr lang="en-US" b="1" dirty="0"/>
              <a:t>Preprocessing attribute data</a:t>
            </a:r>
          </a:p>
          <a:p>
            <a:endParaRPr lang="en-US" sz="1400" b="1" i="1" dirty="0"/>
          </a:p>
          <a:p>
            <a:pPr marL="342900" indent="-342900">
              <a:buFont typeface="+mj-lt"/>
              <a:buAutoNum type="arabicPeriod" startAt="3"/>
            </a:pPr>
            <a:r>
              <a:rPr lang="en-US" sz="1600" dirty="0"/>
              <a:t>Normalize data – Rescale all the attribute values such that each observation as a vector length of 1. Used when attributes have different scales and data is sparse. Can be useful for algorithms using distance calculations, learning process such as gradient descent</a:t>
            </a:r>
          </a:p>
          <a:p>
            <a:pPr marL="342900" indent="-342900">
              <a:buAutoNum type="arabicPeriod" startAt="3"/>
            </a:pPr>
            <a:endParaRPr lang="en-US" sz="1600" dirty="0"/>
          </a:p>
          <a:p>
            <a:pPr marL="342900" indent="-342900">
              <a:buAutoNum type="arabicPeriod" startAt="3"/>
            </a:pPr>
            <a:r>
              <a:rPr lang="en-US" sz="1600" dirty="0"/>
              <a:t>Binarize data  - A way to convert a given attribute / target variable to 0,1. For e.g. it can be used to modify thresholds in probability based models such as logistic regression to improve class level predictions </a:t>
            </a:r>
          </a:p>
          <a:p>
            <a:pPr marL="342900" indent="-342900">
              <a:buAutoNum type="arabicPeriod" startAt="3"/>
            </a:pPr>
            <a:endParaRPr lang="en-IN" sz="1600" dirty="0"/>
          </a:p>
          <a:p>
            <a:pPr marL="342900" indent="-342900" algn="just">
              <a:buAutoNum type="arabicPeriod" startAt="3"/>
            </a:pPr>
            <a:endParaRPr lang="en-IN" sz="1600" dirty="0"/>
          </a:p>
        </p:txBody>
      </p:sp>
      <p:sp>
        <p:nvSpPr>
          <p:cNvPr id="3" name="Rectangle 2">
            <a:extLst>
              <a:ext uri="{FF2B5EF4-FFF2-40B4-BE49-F238E27FC236}">
                <a16:creationId xmlns:a16="http://schemas.microsoft.com/office/drawing/2014/main" xmlns="" id="{7625D201-8F6F-433B-855A-C4D43906D06E}"/>
              </a:ext>
            </a:extLst>
          </p:cNvPr>
          <p:cNvSpPr/>
          <p:nvPr/>
        </p:nvSpPr>
        <p:spPr>
          <a:xfrm>
            <a:off x="533400" y="5754469"/>
            <a:ext cx="8077200" cy="646331"/>
          </a:xfrm>
          <a:prstGeom prst="rect">
            <a:avLst/>
          </a:prstGeom>
        </p:spPr>
        <p:txBody>
          <a:bodyPr wrap="square">
            <a:spAutoFit/>
          </a:bodyPr>
          <a:lstStyle/>
          <a:p>
            <a:r>
              <a:rPr lang="en-US" dirty="0"/>
              <a:t>Ref: </a:t>
            </a:r>
            <a:r>
              <a:rPr lang="en-US" dirty="0">
                <a:hlinkClick r:id="rId2"/>
              </a:rPr>
              <a:t>https://scikit-learn.org/stable/modules/classes.html#module-sklearn.preprocessing</a:t>
            </a:r>
            <a:endParaRPr lang="en-US" dirty="0"/>
          </a:p>
        </p:txBody>
      </p:sp>
    </p:spTree>
    <p:extLst>
      <p:ext uri="{BB962C8B-B14F-4D97-AF65-F5344CB8AC3E}">
        <p14:creationId xmlns:p14="http://schemas.microsoft.com/office/powerpoint/2010/main" val="2641172596"/>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837890"/>
            <a:ext cx="8229600" cy="5724644"/>
          </a:xfrm>
        </p:spPr>
        <p:txBody>
          <a:bodyPr wrap="square">
            <a:spAutoFit/>
          </a:bodyPr>
          <a:lstStyle/>
          <a:p>
            <a:pPr marL="0" indent="0">
              <a:buNone/>
            </a:pPr>
            <a:r>
              <a:rPr lang="en-US" sz="1800" b="1" dirty="0"/>
              <a:t>Outlier Analysis</a:t>
            </a:r>
          </a:p>
          <a:p>
            <a:pPr marL="0" indent="0">
              <a:buNone/>
            </a:pPr>
            <a:endParaRPr lang="en-IN" sz="1800" u="sng" dirty="0"/>
          </a:p>
          <a:p>
            <a:pPr marL="0" indent="0">
              <a:buNone/>
            </a:pPr>
            <a:r>
              <a:rPr lang="en-IN" sz="1800" u="sng" dirty="0"/>
              <a:t>What is an outlier? Some definitions:</a:t>
            </a:r>
            <a:endParaRPr lang="en-IN" sz="1800" dirty="0"/>
          </a:p>
          <a:p>
            <a:pPr marL="0" indent="0">
              <a:buNone/>
            </a:pPr>
            <a:endParaRPr lang="en-IN" sz="1400" dirty="0"/>
          </a:p>
          <a:p>
            <a:pPr marL="0" indent="0">
              <a:buNone/>
            </a:pPr>
            <a:r>
              <a:rPr lang="en-IN" sz="1800" dirty="0"/>
              <a:t>It is an observation that :</a:t>
            </a:r>
          </a:p>
          <a:p>
            <a:pPr marL="457200" indent="-457200">
              <a:buFont typeface="+mj-lt"/>
              <a:buAutoNum type="arabicPeriod"/>
            </a:pPr>
            <a:r>
              <a:rPr lang="en-US" sz="1800" dirty="0"/>
              <a:t>deviates so much from other observations as to arouse suspicion that it was generated by a different mechanism</a:t>
            </a:r>
          </a:p>
          <a:p>
            <a:pPr marL="457200" indent="-457200">
              <a:buFont typeface="+mj-lt"/>
              <a:buAutoNum type="arabicPeriod"/>
            </a:pPr>
            <a:r>
              <a:rPr lang="en-US" sz="1800" dirty="0"/>
              <a:t>appears to deviate markedly from other members of the sample in which it occurs</a:t>
            </a:r>
          </a:p>
          <a:p>
            <a:pPr marL="457200" indent="-457200">
              <a:buFont typeface="+mj-lt"/>
              <a:buAutoNum type="arabicPeriod"/>
            </a:pPr>
            <a:r>
              <a:rPr lang="en-US" sz="1800" dirty="0"/>
              <a:t>appears to be inconsistent with the remainder of that set of data</a:t>
            </a:r>
          </a:p>
          <a:p>
            <a:pPr marL="457200" indent="-457200">
              <a:buFont typeface="+mj-lt"/>
              <a:buAutoNum type="arabicPeriod"/>
            </a:pPr>
            <a:endParaRPr lang="en-US" sz="1800" dirty="0"/>
          </a:p>
          <a:p>
            <a:pPr marL="0" indent="0">
              <a:buNone/>
            </a:pPr>
            <a:r>
              <a:rPr lang="en-US" sz="1800" dirty="0"/>
              <a:t>Outlier detection methods:</a:t>
            </a:r>
          </a:p>
          <a:p>
            <a:pPr marL="0" indent="0">
              <a:buNone/>
            </a:pPr>
            <a:endParaRPr lang="en-US" sz="1800" dirty="0"/>
          </a:p>
          <a:p>
            <a:pPr marL="0" indent="0">
              <a:buNone/>
            </a:pPr>
            <a:r>
              <a:rPr lang="en-US" sz="1800" dirty="0"/>
              <a:t>Can be broadly divided into two categories:</a:t>
            </a:r>
          </a:p>
          <a:p>
            <a:pPr marL="342900" indent="-342900">
              <a:buAutoNum type="arabicPeriod"/>
            </a:pPr>
            <a:r>
              <a:rPr lang="en-US" sz="1800" dirty="0"/>
              <a:t>Univariate methods – identify outliers on a single attribute using statistical analysis such as IQR (Inter Quartile Range) or standard deviation</a:t>
            </a:r>
          </a:p>
          <a:p>
            <a:pPr marL="342900" indent="-342900">
              <a:buAutoNum type="arabicPeriod"/>
            </a:pPr>
            <a:r>
              <a:rPr lang="en-US" sz="1800" dirty="0"/>
              <a:t>Multivariate methods – identify outliers based on the trends in the data, use non statistical methods such as </a:t>
            </a:r>
            <a:r>
              <a:rPr lang="en-US" sz="1800" dirty="0" err="1"/>
              <a:t>Mahalanobis</a:t>
            </a:r>
            <a:r>
              <a:rPr lang="en-US" sz="1800" dirty="0"/>
              <a:t> distance                         </a:t>
            </a:r>
          </a:p>
        </p:txBody>
      </p:sp>
      <p:graphicFrame>
        <p:nvGraphicFramePr>
          <p:cNvPr id="2" name="Object 1">
            <a:extLst>
              <a:ext uri="{FF2B5EF4-FFF2-40B4-BE49-F238E27FC236}">
                <a16:creationId xmlns:a16="http://schemas.microsoft.com/office/drawing/2014/main" xmlns="" id="{DDD5313D-E962-48A7-AE4E-25972A31A86B}"/>
              </a:ext>
            </a:extLst>
          </p:cNvPr>
          <p:cNvGraphicFramePr>
            <a:graphicFrameLocks noChangeAspect="1"/>
          </p:cNvGraphicFramePr>
          <p:nvPr>
            <p:extLst>
              <p:ext uri="{D42A27DB-BD31-4B8C-83A1-F6EECF244321}">
                <p14:modId xmlns:p14="http://schemas.microsoft.com/office/powerpoint/2010/main" val="3434148383"/>
              </p:ext>
            </p:extLst>
          </p:nvPr>
        </p:nvGraphicFramePr>
        <p:xfrm>
          <a:off x="7663536" y="4343400"/>
          <a:ext cx="914400" cy="771525"/>
        </p:xfrm>
        <a:graphic>
          <a:graphicData uri="http://schemas.openxmlformats.org/presentationml/2006/ole">
            <mc:AlternateContent xmlns:mc="http://schemas.openxmlformats.org/markup-compatibility/2006">
              <mc:Choice xmlns:v="urn:schemas-microsoft-com:vml" Requires="v">
                <p:oleObj spid="_x0000_s26631" name="Packager Shell Object" showAsIcon="1" r:id="rId4" imgW="914400" imgH="771480" progId="Package">
                  <p:embed/>
                </p:oleObj>
              </mc:Choice>
              <mc:Fallback>
                <p:oleObj name="Packager Shell Object" showAsIcon="1" r:id="rId4" imgW="914400" imgH="771480" progId="Package">
                  <p:embed/>
                  <p:pic>
                    <p:nvPicPr>
                      <p:cNvPr id="0" name=""/>
                      <p:cNvPicPr/>
                      <p:nvPr/>
                    </p:nvPicPr>
                    <p:blipFill>
                      <a:blip r:embed="rId5"/>
                      <a:stretch>
                        <a:fillRect/>
                      </a:stretch>
                    </p:blipFill>
                    <p:spPr>
                      <a:xfrm>
                        <a:off x="7663536" y="43434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090329312"/>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4665893"/>
          </a:xfrm>
        </p:spPr>
        <p:txBody>
          <a:bodyPr wrap="square">
            <a:spAutoFit/>
          </a:bodyPr>
          <a:lstStyle/>
          <a:p>
            <a:pPr marL="0" indent="0">
              <a:buNone/>
            </a:pPr>
            <a:r>
              <a:rPr lang="en-US" sz="1800" u="sng" dirty="0"/>
              <a:t>Outlier detection methods</a:t>
            </a:r>
            <a:r>
              <a:rPr lang="en-US" sz="1800" dirty="0"/>
              <a:t>:</a:t>
            </a:r>
            <a:endParaRPr lang="en-IN" sz="1800" dirty="0"/>
          </a:p>
          <a:p>
            <a:pPr marL="0" indent="0">
              <a:buNone/>
            </a:pPr>
            <a:endParaRPr lang="en-US" sz="1800" dirty="0"/>
          </a:p>
          <a:p>
            <a:pPr marL="0" indent="0">
              <a:buNone/>
            </a:pPr>
            <a:r>
              <a:rPr lang="en-US" sz="1800" dirty="0"/>
              <a:t>Can be broadly divided into two categories based on number of attributes :</a:t>
            </a:r>
          </a:p>
          <a:p>
            <a:pPr marL="342900" indent="-342900">
              <a:buAutoNum type="arabicPeriod"/>
            </a:pPr>
            <a:r>
              <a:rPr lang="en-US" sz="1600" dirty="0"/>
              <a:t>Univariate methods – identify outliers on a single attribute using statistical analysis such as IQR (Inter Quartile Range) or standard deviation</a:t>
            </a:r>
          </a:p>
          <a:p>
            <a:pPr marL="342900" indent="-342900">
              <a:buAutoNum type="arabicPeriod"/>
            </a:pPr>
            <a:endParaRPr lang="en-US" sz="1600" dirty="0"/>
          </a:p>
          <a:p>
            <a:pPr marL="342900" indent="-342900">
              <a:buAutoNum type="arabicPeriod"/>
            </a:pPr>
            <a:r>
              <a:rPr lang="en-US" sz="1600" dirty="0"/>
              <a:t>Multivariate methods – identify outliers based on the trends in the data, use methods such  as </a:t>
            </a:r>
            <a:r>
              <a:rPr lang="en-US" sz="1600" dirty="0" err="1"/>
              <a:t>Mahalanobis</a:t>
            </a:r>
            <a:r>
              <a:rPr lang="en-US" sz="1600" dirty="0"/>
              <a:t> distance                         </a:t>
            </a:r>
          </a:p>
          <a:p>
            <a:pPr marL="342900" indent="-342900">
              <a:buAutoNum type="arabicPeriod"/>
            </a:pPr>
            <a:endParaRPr lang="en-US" sz="1600" dirty="0"/>
          </a:p>
          <a:p>
            <a:pPr marL="0" indent="0">
              <a:buNone/>
            </a:pPr>
            <a:r>
              <a:rPr lang="en-US" sz="1800" dirty="0"/>
              <a:t>Can also be categorized based on type of methods used:</a:t>
            </a:r>
          </a:p>
          <a:p>
            <a:pPr marL="342900" indent="-342900">
              <a:buAutoNum type="arabicPeriod"/>
            </a:pPr>
            <a:r>
              <a:rPr lang="en-US" sz="1600" dirty="0"/>
              <a:t>Parametric – Outliers is a function of the underlying distribution characteristics of the data e.g. assuming gaussian distribution and probability distribution. </a:t>
            </a:r>
            <a:r>
              <a:rPr lang="en-US" sz="1600" dirty="0" err="1"/>
              <a:t>E.g</a:t>
            </a:r>
            <a:r>
              <a:rPr lang="en-US" sz="1600" dirty="0"/>
              <a:t>  Mu +- 3 std, Grubbs test, Chi square test etc.</a:t>
            </a:r>
          </a:p>
          <a:p>
            <a:pPr marL="342900" indent="-342900">
              <a:buAutoNum type="arabicPeriod"/>
            </a:pPr>
            <a:endParaRPr lang="en-US" sz="1600" dirty="0"/>
          </a:p>
          <a:p>
            <a:pPr marL="342900" indent="-342900">
              <a:buAutoNum type="arabicPeriod"/>
            </a:pPr>
            <a:r>
              <a:rPr lang="en-US" sz="1600" dirty="0"/>
              <a:t>Non-Parametric – Not based on the distribution characteristics. </a:t>
            </a:r>
            <a:r>
              <a:rPr lang="en-US" sz="1600" dirty="0" err="1"/>
              <a:t>Eg.</a:t>
            </a:r>
            <a:r>
              <a:rPr lang="en-US" sz="1600" dirty="0"/>
              <a:t> Histogram and KDE </a:t>
            </a:r>
          </a:p>
        </p:txBody>
      </p:sp>
    </p:spTree>
    <p:extLst>
      <p:ext uri="{BB962C8B-B14F-4D97-AF65-F5344CB8AC3E}">
        <p14:creationId xmlns:p14="http://schemas.microsoft.com/office/powerpoint/2010/main" val="1683095489"/>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664797"/>
          </a:xfrm>
        </p:spPr>
        <p:txBody>
          <a:bodyPr wrap="square">
            <a:spAutoFit/>
          </a:bodyPr>
          <a:lstStyle/>
          <a:p>
            <a:pPr marL="0" indent="0">
              <a:buNone/>
            </a:pPr>
            <a:r>
              <a:rPr lang="en-US" sz="1800" u="sng" dirty="0"/>
              <a:t>Histogram and Box plot for univariate outlier detection</a:t>
            </a:r>
            <a:r>
              <a:rPr lang="en-US" sz="1800" dirty="0"/>
              <a:t>:</a:t>
            </a:r>
          </a:p>
          <a:p>
            <a:pPr marL="0" indent="0">
              <a:buNone/>
            </a:pPr>
            <a:endParaRPr lang="en-US" sz="1600" dirty="0"/>
          </a:p>
        </p:txBody>
      </p:sp>
      <p:pic>
        <p:nvPicPr>
          <p:cNvPr id="7" name="Picture 6">
            <a:extLst>
              <a:ext uri="{FF2B5EF4-FFF2-40B4-BE49-F238E27FC236}">
                <a16:creationId xmlns:a16="http://schemas.microsoft.com/office/drawing/2014/main" xmlns="" id="{EF81F05B-3ED3-4210-B7EE-F2D495A80C99}"/>
              </a:ext>
            </a:extLst>
          </p:cNvPr>
          <p:cNvPicPr>
            <a:picLocks noChangeAspect="1"/>
          </p:cNvPicPr>
          <p:nvPr/>
        </p:nvPicPr>
        <p:blipFill>
          <a:blip r:embed="rId3"/>
          <a:stretch>
            <a:fillRect/>
          </a:stretch>
        </p:blipFill>
        <p:spPr>
          <a:xfrm>
            <a:off x="547144" y="1735054"/>
            <a:ext cx="1891255" cy="1852393"/>
          </a:xfrm>
          <a:prstGeom prst="rect">
            <a:avLst/>
          </a:prstGeom>
        </p:spPr>
      </p:pic>
      <p:pic>
        <p:nvPicPr>
          <p:cNvPr id="8" name="Picture 7">
            <a:extLst>
              <a:ext uri="{FF2B5EF4-FFF2-40B4-BE49-F238E27FC236}">
                <a16:creationId xmlns:a16="http://schemas.microsoft.com/office/drawing/2014/main" xmlns="" id="{438C2884-5158-4CB0-85A5-79C9A6E76767}"/>
              </a:ext>
            </a:extLst>
          </p:cNvPr>
          <p:cNvPicPr>
            <a:picLocks noChangeAspect="1"/>
          </p:cNvPicPr>
          <p:nvPr/>
        </p:nvPicPr>
        <p:blipFill>
          <a:blip r:embed="rId4"/>
          <a:stretch>
            <a:fillRect/>
          </a:stretch>
        </p:blipFill>
        <p:spPr>
          <a:xfrm>
            <a:off x="2590799" y="1769037"/>
            <a:ext cx="1982843" cy="1852393"/>
          </a:xfrm>
          <a:prstGeom prst="rect">
            <a:avLst/>
          </a:prstGeom>
        </p:spPr>
      </p:pic>
      <p:pic>
        <p:nvPicPr>
          <p:cNvPr id="9" name="Picture 8">
            <a:extLst>
              <a:ext uri="{FF2B5EF4-FFF2-40B4-BE49-F238E27FC236}">
                <a16:creationId xmlns:a16="http://schemas.microsoft.com/office/drawing/2014/main" xmlns="" id="{7D52F035-3786-44CF-9363-E063736B0D85}"/>
              </a:ext>
            </a:extLst>
          </p:cNvPr>
          <p:cNvPicPr>
            <a:picLocks noChangeAspect="1"/>
          </p:cNvPicPr>
          <p:nvPr/>
        </p:nvPicPr>
        <p:blipFill>
          <a:blip r:embed="rId5"/>
          <a:stretch>
            <a:fillRect/>
          </a:stretch>
        </p:blipFill>
        <p:spPr>
          <a:xfrm>
            <a:off x="4857750" y="1727030"/>
            <a:ext cx="2076450" cy="2006770"/>
          </a:xfrm>
          <a:prstGeom prst="rect">
            <a:avLst/>
          </a:prstGeom>
        </p:spPr>
      </p:pic>
      <p:sp>
        <p:nvSpPr>
          <p:cNvPr id="13" name="Oval 12">
            <a:extLst>
              <a:ext uri="{FF2B5EF4-FFF2-40B4-BE49-F238E27FC236}">
                <a16:creationId xmlns:a16="http://schemas.microsoft.com/office/drawing/2014/main" xmlns="" id="{DBAF61DC-E7DB-46F8-96C7-7BA9BB8F804B}"/>
              </a:ext>
            </a:extLst>
          </p:cNvPr>
          <p:cNvSpPr/>
          <p:nvPr/>
        </p:nvSpPr>
        <p:spPr>
          <a:xfrm>
            <a:off x="6438900" y="3500361"/>
            <a:ext cx="419100" cy="2199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4F4A2385-345E-438E-9D2F-4BCC71C7E887}"/>
              </a:ext>
            </a:extLst>
          </p:cNvPr>
          <p:cNvSpPr/>
          <p:nvPr/>
        </p:nvSpPr>
        <p:spPr>
          <a:xfrm>
            <a:off x="2668306" y="3356830"/>
            <a:ext cx="419100" cy="2199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803249"/>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664797"/>
          </a:xfrm>
        </p:spPr>
        <p:txBody>
          <a:bodyPr wrap="square">
            <a:spAutoFit/>
          </a:bodyPr>
          <a:lstStyle/>
          <a:p>
            <a:pPr marL="0" indent="0">
              <a:buNone/>
            </a:pPr>
            <a:r>
              <a:rPr lang="en-US" sz="1800" u="sng" dirty="0"/>
              <a:t>Histogram and Box plot for univariate outlier detection</a:t>
            </a:r>
            <a:r>
              <a:rPr lang="en-US" sz="1800" dirty="0"/>
              <a:t>:</a:t>
            </a:r>
          </a:p>
          <a:p>
            <a:pPr marL="0" indent="0">
              <a:buNone/>
            </a:pPr>
            <a:endParaRPr lang="en-US" sz="1600" dirty="0"/>
          </a:p>
        </p:txBody>
      </p:sp>
      <p:pic>
        <p:nvPicPr>
          <p:cNvPr id="10" name="Picture 9">
            <a:extLst>
              <a:ext uri="{FF2B5EF4-FFF2-40B4-BE49-F238E27FC236}">
                <a16:creationId xmlns:a16="http://schemas.microsoft.com/office/drawing/2014/main" xmlns="" id="{12F16717-43A3-4970-98DC-F1C4F270F41F}"/>
              </a:ext>
            </a:extLst>
          </p:cNvPr>
          <p:cNvPicPr>
            <a:picLocks noChangeAspect="1"/>
          </p:cNvPicPr>
          <p:nvPr/>
        </p:nvPicPr>
        <p:blipFill>
          <a:blip r:embed="rId3"/>
          <a:stretch>
            <a:fillRect/>
          </a:stretch>
        </p:blipFill>
        <p:spPr>
          <a:xfrm>
            <a:off x="1752600" y="1524000"/>
            <a:ext cx="6172200" cy="4598525"/>
          </a:xfrm>
          <a:prstGeom prst="rect">
            <a:avLst/>
          </a:prstGeom>
        </p:spPr>
      </p:pic>
      <p:sp>
        <p:nvSpPr>
          <p:cNvPr id="2" name="Oval 1">
            <a:extLst>
              <a:ext uri="{FF2B5EF4-FFF2-40B4-BE49-F238E27FC236}">
                <a16:creationId xmlns:a16="http://schemas.microsoft.com/office/drawing/2014/main" xmlns="" id="{869B5A12-675F-4149-813A-673CA336A05A}"/>
              </a:ext>
            </a:extLst>
          </p:cNvPr>
          <p:cNvSpPr/>
          <p:nvPr/>
        </p:nvSpPr>
        <p:spPr>
          <a:xfrm>
            <a:off x="4343400" y="1600200"/>
            <a:ext cx="990600" cy="19050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F4EBA416-8FB6-498B-9298-B1A7C111CF98}"/>
              </a:ext>
            </a:extLst>
          </p:cNvPr>
          <p:cNvSpPr/>
          <p:nvPr/>
        </p:nvSpPr>
        <p:spPr>
          <a:xfrm>
            <a:off x="6378222" y="5067137"/>
            <a:ext cx="990600" cy="19066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6035278"/>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4745915"/>
          </a:xfrm>
        </p:spPr>
        <p:txBody>
          <a:bodyPr wrap="square">
            <a:spAutoFit/>
          </a:bodyPr>
          <a:lstStyle/>
          <a:p>
            <a:pPr marL="0" indent="0">
              <a:buNone/>
            </a:pPr>
            <a:r>
              <a:rPr lang="en-IN" sz="1800" u="sng" dirty="0"/>
              <a:t>What is an outlier? It is an observation that </a:t>
            </a:r>
            <a:endParaRPr lang="en-IN" sz="1800" dirty="0"/>
          </a:p>
          <a:p>
            <a:pPr marL="0" indent="0">
              <a:buNone/>
            </a:pPr>
            <a:endParaRPr lang="en-IN" sz="1400" dirty="0"/>
          </a:p>
          <a:p>
            <a:pPr marL="457200" indent="-457200">
              <a:buFont typeface="+mj-lt"/>
              <a:buAutoNum type="arabicPeriod"/>
            </a:pPr>
            <a:r>
              <a:rPr lang="en-US" sz="1800" dirty="0"/>
              <a:t>deviates so much from other observations as to arouse suspicion that it was generated by a different mechanism, appears to deviate markedly from other members of the sample in which it occurs, appears to be inconsistent with the remainder of that set of data</a:t>
            </a:r>
          </a:p>
          <a:p>
            <a:pPr marL="457200" indent="-457200">
              <a:buFont typeface="+mj-lt"/>
              <a:buAutoNum type="arabicPeriod"/>
            </a:pPr>
            <a:endParaRPr lang="en-US" sz="1800" dirty="0"/>
          </a:p>
          <a:p>
            <a:pPr marL="457200" indent="-457200">
              <a:buFont typeface="+mj-lt"/>
              <a:buAutoNum type="arabicPeriod"/>
            </a:pPr>
            <a:r>
              <a:rPr lang="en-US" sz="1800" dirty="0"/>
              <a:t>Some examples of outliers – </a:t>
            </a:r>
          </a:p>
          <a:p>
            <a:pPr marL="457200" indent="-457200">
              <a:buFont typeface="+mj-lt"/>
              <a:buAutoNum type="arabicPeriod"/>
            </a:pPr>
            <a:endParaRPr lang="en-US" sz="1800" dirty="0"/>
          </a:p>
          <a:p>
            <a:pPr marL="457200" indent="-457200">
              <a:buFont typeface="+mj-lt"/>
              <a:buAutoNum type="arabicPeriod"/>
            </a:pPr>
            <a:endParaRPr lang="en-US" sz="1800" dirty="0"/>
          </a:p>
          <a:p>
            <a:pPr marL="457200" indent="-457200">
              <a:buFont typeface="+mj-lt"/>
              <a:buAutoNum type="arabicPeriod"/>
            </a:pPr>
            <a:endParaRPr lang="en-US" sz="1800" dirty="0"/>
          </a:p>
          <a:p>
            <a:pPr marL="457200" indent="-457200">
              <a:buFont typeface="+mj-lt"/>
              <a:buAutoNum type="arabicPeriod"/>
            </a:pPr>
            <a:endParaRPr lang="en-US" sz="1800" dirty="0"/>
          </a:p>
          <a:p>
            <a:pPr marL="457200" indent="-457200">
              <a:buFont typeface="+mj-lt"/>
              <a:buAutoNum type="arabicPeriod"/>
            </a:pPr>
            <a:endParaRPr lang="en-US" sz="1800" dirty="0"/>
          </a:p>
          <a:p>
            <a:pPr marL="457200" indent="-457200">
              <a:buFont typeface="+mj-lt"/>
              <a:buAutoNum type="arabicPeriod"/>
            </a:pPr>
            <a:r>
              <a:rPr lang="en-US" sz="1800" dirty="0"/>
              <a:t>                           </a:t>
            </a:r>
          </a:p>
          <a:p>
            <a:pPr marL="854075" lvl="1" indent="-342900">
              <a:buFont typeface="+mj-lt"/>
              <a:buAutoNum type="alphaLcPeriod"/>
            </a:pPr>
            <a:endParaRPr lang="en-US" sz="1600" dirty="0"/>
          </a:p>
        </p:txBody>
      </p:sp>
      <p:pic>
        <p:nvPicPr>
          <p:cNvPr id="1026" name="Picture 2" descr="graph-1">
            <a:extLst>
              <a:ext uri="{FF2B5EF4-FFF2-40B4-BE49-F238E27FC236}">
                <a16:creationId xmlns:a16="http://schemas.microsoft.com/office/drawing/2014/main" xmlns="" id="{682D319E-D9B4-466F-88A0-0F5C9D6B9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57600"/>
            <a:ext cx="15144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ph-2">
            <a:extLst>
              <a:ext uri="{FF2B5EF4-FFF2-40B4-BE49-F238E27FC236}">
                <a16:creationId xmlns:a16="http://schemas.microsoft.com/office/drawing/2014/main" xmlns="" id="{19CE0B5B-838F-4762-8F68-5DF858EF5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939" y="3657600"/>
            <a:ext cx="1514475" cy="11055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ph-3">
            <a:extLst>
              <a:ext uri="{FF2B5EF4-FFF2-40B4-BE49-F238E27FC236}">
                <a16:creationId xmlns:a16="http://schemas.microsoft.com/office/drawing/2014/main" xmlns="" id="{FEC11C89-E1D9-4D5F-AB78-FBA1E58DCC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5234" y="3657600"/>
            <a:ext cx="1514475" cy="1065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369852"/>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5730800"/>
          </a:xfrm>
        </p:spPr>
        <p:txBody>
          <a:bodyPr wrap="square">
            <a:spAutoFit/>
          </a:bodyPr>
          <a:lstStyle/>
          <a:p>
            <a:pPr marL="0" indent="0">
              <a:buNone/>
            </a:pPr>
            <a:r>
              <a:rPr lang="en-IN" sz="1800" u="sng" dirty="0"/>
              <a:t>Masking and Swamping </a:t>
            </a:r>
            <a:endParaRPr lang="en-IN" sz="1800" dirty="0"/>
          </a:p>
          <a:p>
            <a:pPr marL="0" indent="0">
              <a:buNone/>
            </a:pPr>
            <a:endParaRPr lang="en-IN" sz="1400" dirty="0"/>
          </a:p>
          <a:p>
            <a:pPr marL="457200" indent="-457200">
              <a:buFont typeface="+mj-lt"/>
              <a:buAutoNum type="arabicPeriod"/>
            </a:pPr>
            <a:r>
              <a:rPr lang="en-US" sz="1600" dirty="0"/>
              <a:t>Masking effect - one outlier masks a second outlier, if the second outlier can be considered as an outlier only by itself, but not in the presence of the first outlier. Thus, after the deletion of the first outlier the second instance is emerged as an outlier</a:t>
            </a:r>
          </a:p>
          <a:p>
            <a:pPr marL="457200" indent="-457200">
              <a:buFont typeface="+mj-lt"/>
              <a:buAutoNum type="arabicPeriod"/>
            </a:pPr>
            <a:endParaRPr lang="en-US" sz="1600" dirty="0"/>
          </a:p>
          <a:p>
            <a:pPr marL="457200" indent="-457200">
              <a:buFont typeface="+mj-lt"/>
              <a:buAutoNum type="arabicPeriod"/>
            </a:pPr>
            <a:r>
              <a:rPr lang="en-US" sz="1600" dirty="0"/>
              <a:t>Masking occurs when a cluster of outlying observations skews the mean and the covariance estimates toward it, and the resulting distance of the outlying point from the mean is small. </a:t>
            </a:r>
          </a:p>
          <a:p>
            <a:pPr marL="457200" indent="-457200">
              <a:buFont typeface="+mj-lt"/>
              <a:buAutoNum type="arabicPeriod"/>
            </a:pPr>
            <a:endParaRPr lang="en-US" sz="1600" dirty="0"/>
          </a:p>
          <a:p>
            <a:pPr marL="457200" indent="-457200">
              <a:buFont typeface="+mj-lt"/>
              <a:buAutoNum type="arabicPeriod"/>
            </a:pPr>
            <a:r>
              <a:rPr lang="en-US" sz="1600" dirty="0"/>
              <a:t>Swamping effect - one outlier swamps a second observation, if the latter can be considered as an outlier only under the presence of the first one. In other words, after the deletion of the first outlier the second observation becomes a non-outlying observation</a:t>
            </a:r>
          </a:p>
          <a:p>
            <a:pPr marL="457200" indent="-457200">
              <a:buFont typeface="+mj-lt"/>
              <a:buAutoNum type="arabicPeriod"/>
            </a:pPr>
            <a:endParaRPr lang="en-US" sz="1600" dirty="0"/>
          </a:p>
          <a:p>
            <a:pPr marL="457200" indent="-457200">
              <a:buFont typeface="+mj-lt"/>
              <a:buAutoNum type="arabicPeriod"/>
            </a:pPr>
            <a:r>
              <a:rPr lang="en-US" sz="1600" dirty="0"/>
              <a:t>Swamping occurs when a group of outlying instances skews the mean and the covariance estimates toward it and away from other non-outlying instances, and the resulting distance from these instances to the mean is large, making them look like outliers</a:t>
            </a:r>
            <a:r>
              <a:rPr lang="en-US" sz="1800" dirty="0"/>
              <a:t>                        </a:t>
            </a:r>
          </a:p>
          <a:p>
            <a:pPr marL="854075" lvl="1" indent="-342900">
              <a:buFont typeface="+mj-lt"/>
              <a:buAutoNum type="alphaLcPeriod"/>
            </a:pPr>
            <a:endParaRPr lang="en-US" sz="1600" dirty="0"/>
          </a:p>
        </p:txBody>
      </p:sp>
    </p:spTree>
    <p:extLst>
      <p:ext uri="{BB962C8B-B14F-4D97-AF65-F5344CB8AC3E}">
        <p14:creationId xmlns:p14="http://schemas.microsoft.com/office/powerpoint/2010/main" val="3465672077"/>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1219200"/>
            <a:ext cx="8382000" cy="4801314"/>
          </a:xfrm>
          <a:prstGeom prst="rect">
            <a:avLst/>
          </a:prstGeom>
        </p:spPr>
        <p:txBody>
          <a:bodyPr wrap="square">
            <a:spAutoFit/>
          </a:bodyPr>
          <a:lstStyle/>
          <a:p>
            <a:r>
              <a:rPr lang="en-US" b="1" dirty="0"/>
              <a:t>Feature Engineering on Numeric data</a:t>
            </a:r>
          </a:p>
          <a:p>
            <a:endParaRPr lang="en-US" sz="1400" b="1" i="1" dirty="0"/>
          </a:p>
          <a:p>
            <a:pPr marL="342900" indent="-342900" algn="just">
              <a:buAutoNum type="arabicPeriod"/>
            </a:pPr>
            <a:r>
              <a:rPr lang="en-IN" sz="1600" dirty="0"/>
              <a:t>Integers and floats are the most common data types that are directly used in building models. Instead, transforming them before modelling may yield better results!</a:t>
            </a:r>
          </a:p>
          <a:p>
            <a:pPr marL="342900" indent="-342900" algn="just">
              <a:buAutoNum type="arabicPeriod"/>
            </a:pPr>
            <a:endParaRPr lang="en-IN" sz="1600" dirty="0"/>
          </a:p>
          <a:p>
            <a:pPr marL="342900" indent="-342900" algn="just">
              <a:buAutoNum type="arabicPeriod"/>
            </a:pPr>
            <a:r>
              <a:rPr lang="en-IN" sz="1600" dirty="0"/>
              <a:t>Feature engineering on numerical columns may take the form of-</a:t>
            </a:r>
          </a:p>
          <a:p>
            <a:pPr marL="800100" lvl="1" indent="-342900" algn="just">
              <a:buFont typeface="+mj-lt"/>
              <a:buAutoNum type="alphaLcPeriod"/>
            </a:pPr>
            <a:r>
              <a:rPr lang="en-IN" sz="1400" dirty="0"/>
              <a:t>scaling the data if using algorithms that involve similarity measurements based on distance calculations</a:t>
            </a:r>
          </a:p>
          <a:p>
            <a:pPr marL="800100" lvl="1" indent="-342900" algn="just">
              <a:buFont typeface="+mj-lt"/>
              <a:buAutoNum type="alphaLcPeriod"/>
            </a:pPr>
            <a:r>
              <a:rPr lang="en-IN" sz="1400" dirty="0"/>
              <a:t>Transforming the distributions using mathematical techniques such as exponential distribution to almost normal using log functions</a:t>
            </a:r>
          </a:p>
          <a:p>
            <a:pPr marL="800100" lvl="1" indent="-342900" algn="just">
              <a:buFont typeface="+mj-lt"/>
              <a:buAutoNum type="alphaLcPeriod"/>
            </a:pPr>
            <a:r>
              <a:rPr lang="en-IN" sz="1400" dirty="0"/>
              <a:t>Binning the numeric data followed by binarization for e.g. using one-hot coding </a:t>
            </a:r>
          </a:p>
          <a:p>
            <a:pPr marL="800100" lvl="1" indent="-342900" algn="just">
              <a:buFont typeface="+mj-lt"/>
              <a:buAutoNum type="alphaLcPeriod"/>
            </a:pPr>
            <a:endParaRPr lang="en-IN" sz="1400" dirty="0"/>
          </a:p>
          <a:p>
            <a:pPr marL="342900" indent="-342900" algn="just">
              <a:buAutoNum type="arabicPeriod"/>
            </a:pPr>
            <a:r>
              <a:rPr lang="en-IN" sz="1600" dirty="0"/>
              <a:t>Binning can help make linear models powerful when the data distribution on predictors is spread out though it has a trend</a:t>
            </a:r>
            <a:endParaRPr lang="en-IN" sz="1400" u="sng" dirty="0"/>
          </a:p>
          <a:p>
            <a:pPr marL="342900" indent="-342900" algn="just">
              <a:buAutoNum type="arabicPeriod"/>
            </a:pPr>
            <a:endParaRPr lang="en-IN" sz="1400" u="sng" dirty="0"/>
          </a:p>
          <a:p>
            <a:pPr marL="342900" indent="-342900" algn="just">
              <a:buAutoNum type="arabicPeriod"/>
            </a:pPr>
            <a:r>
              <a:rPr lang="en-IN" sz="1600" dirty="0"/>
              <a:t>Interaction &amp; Polynomial features – Another way to enrich feature representation, especially in linear models is using interaction features , polynomial features</a:t>
            </a:r>
          </a:p>
          <a:p>
            <a:pPr marL="342900" indent="-342900" algn="just">
              <a:buAutoNum type="arabicPeriod"/>
            </a:pPr>
            <a:endParaRPr lang="en-IN" sz="1600" dirty="0"/>
          </a:p>
          <a:p>
            <a:pPr marL="342900" indent="-342900" algn="just">
              <a:buAutoNum type="arabicPeriod"/>
            </a:pPr>
            <a:r>
              <a:rPr lang="en-IN" sz="1600" dirty="0"/>
              <a:t>In the binning example the linear model creates constant value in each bin (intercept), however, we can also make it learn the slope by including the original feature</a:t>
            </a:r>
          </a:p>
        </p:txBody>
      </p:sp>
      <p:sp>
        <p:nvSpPr>
          <p:cNvPr id="2" name="TextBox 1">
            <a:extLst>
              <a:ext uri="{FF2B5EF4-FFF2-40B4-BE49-F238E27FC236}">
                <a16:creationId xmlns:a16="http://schemas.microsoft.com/office/drawing/2014/main" xmlns="" id="{E70C931D-FD68-454E-B348-AF6E2C0F0B8A}"/>
              </a:ext>
            </a:extLst>
          </p:cNvPr>
          <p:cNvSpPr txBox="1"/>
          <p:nvPr/>
        </p:nvSpPr>
        <p:spPr>
          <a:xfrm>
            <a:off x="5257800" y="6019800"/>
            <a:ext cx="2819400" cy="307777"/>
          </a:xfrm>
          <a:prstGeom prst="rect">
            <a:avLst/>
          </a:prstGeom>
          <a:noFill/>
        </p:spPr>
        <p:txBody>
          <a:bodyPr wrap="square" rtlCol="0">
            <a:spAutoFit/>
          </a:bodyPr>
          <a:lstStyle/>
          <a:p>
            <a:r>
              <a:rPr lang="en-IN" sz="1400" b="1" dirty="0"/>
              <a:t>Ref: </a:t>
            </a:r>
            <a:r>
              <a:rPr lang="en-IN" sz="1400" u="sng" dirty="0" err="1"/>
              <a:t>Feature_Transform.ipynb</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2736175219"/>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9100" y="1066800"/>
            <a:ext cx="8305800" cy="5355312"/>
          </a:xfrm>
          <a:prstGeom prst="rect">
            <a:avLst/>
          </a:prstGeom>
          <a:noFill/>
        </p:spPr>
        <p:txBody>
          <a:bodyPr wrap="square" rtlCol="0">
            <a:spAutoFit/>
          </a:bodyPr>
          <a:lstStyle/>
          <a:p>
            <a:r>
              <a:rPr lang="en-IN" b="1" dirty="0"/>
              <a:t>Feature Engineering</a:t>
            </a:r>
          </a:p>
          <a:p>
            <a:endParaRPr lang="en-IN" dirty="0">
              <a:solidFill>
                <a:schemeClr val="tx1">
                  <a:lumMod val="50000"/>
                  <a:lumOff val="50000"/>
                </a:schemeClr>
              </a:solidFill>
            </a:endParaRPr>
          </a:p>
          <a:p>
            <a:pPr marL="342900" indent="-342900" algn="just">
              <a:buFont typeface="+mj-lt"/>
              <a:buAutoNum type="arabicPeriod"/>
            </a:pPr>
            <a:r>
              <a:rPr lang="en-US" dirty="0"/>
              <a:t>For a model to become successful, the variables / parameters that are used to construct the model are critical. In their raw form, the variables may not be (usually are not) in a state where they can be used for modeling</a:t>
            </a:r>
          </a:p>
          <a:p>
            <a:pPr marL="342900" indent="-342900" algn="just">
              <a:buFont typeface="+mj-lt"/>
              <a:buAutoNum type="arabicPeriod"/>
            </a:pPr>
            <a:endParaRPr lang="en-US" dirty="0"/>
          </a:p>
          <a:p>
            <a:pPr marL="342900" indent="-342900" algn="just">
              <a:buFont typeface="+mj-lt"/>
              <a:buAutoNum type="arabicPeriod"/>
            </a:pPr>
            <a:r>
              <a:rPr lang="en-US" dirty="0"/>
              <a:t>Feature engineering is the process of transforming data from the raw state to a state where it becomes suitable for modeling. </a:t>
            </a:r>
          </a:p>
          <a:p>
            <a:pPr marL="342900" indent="-342900" algn="just">
              <a:buFont typeface="+mj-lt"/>
              <a:buAutoNum type="arabicPeriod"/>
            </a:pPr>
            <a:endParaRPr lang="en-US" dirty="0"/>
          </a:p>
          <a:p>
            <a:pPr marL="342900" indent="-342900" algn="just">
              <a:buFont typeface="+mj-lt"/>
              <a:buAutoNum type="arabicPeriod"/>
            </a:pPr>
            <a:r>
              <a:rPr lang="en-US" dirty="0"/>
              <a:t>It transforms the data columns into features that are better at representing a give situation in terms of clarity. </a:t>
            </a:r>
          </a:p>
          <a:p>
            <a:pPr marL="342900" indent="-342900" algn="just">
              <a:buFont typeface="+mj-lt"/>
              <a:buAutoNum type="arabicPeriod"/>
            </a:pPr>
            <a:endParaRPr lang="en-US" dirty="0"/>
          </a:p>
          <a:p>
            <a:pPr marL="342900" indent="-342900" algn="just">
              <a:buFont typeface="+mj-lt"/>
              <a:buAutoNum type="arabicPeriod"/>
            </a:pPr>
            <a:r>
              <a:rPr lang="en-US" dirty="0"/>
              <a:t>Quality of the feature in distinctly representing an entity impact the quality of the model in predicting the behavior of the entity</a:t>
            </a:r>
          </a:p>
          <a:p>
            <a:pPr marL="342900" indent="-342900" algn="just">
              <a:buFont typeface="+mj-lt"/>
              <a:buAutoNum type="arabicPeriod"/>
            </a:pPr>
            <a:endParaRPr lang="en-US" dirty="0"/>
          </a:p>
          <a:p>
            <a:pPr marL="342900" indent="-342900" algn="just">
              <a:buFont typeface="+mj-lt"/>
              <a:buAutoNum type="arabicPeriod"/>
            </a:pPr>
            <a:r>
              <a:rPr lang="en-US" dirty="0"/>
              <a:t>Exploratory Data Analytics (EDA) is the first step towards feature engineering as it is critical to assess the quality of the raw data, plan the transformations required</a:t>
            </a:r>
          </a:p>
          <a:p>
            <a:endParaRPr lang="en-IN" dirty="0">
              <a:solidFill>
                <a:schemeClr val="tx1">
                  <a:lumMod val="50000"/>
                  <a:lumOff val="50000"/>
                </a:schemeClr>
              </a:solidFill>
            </a:endParaRPr>
          </a:p>
        </p:txBody>
      </p:sp>
    </p:spTree>
    <p:extLst>
      <p:ext uri="{BB962C8B-B14F-4D97-AF65-F5344CB8AC3E}">
        <p14:creationId xmlns:p14="http://schemas.microsoft.com/office/powerpoint/2010/main" val="3558241323"/>
      </p:ext>
    </p:extLst>
  </p:cSld>
  <p:clrMapOvr>
    <a:masterClrMapping/>
  </p:clrMapOvr>
  <p:transition spd="med">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382000" cy="1077218"/>
          </a:xfrm>
          <a:prstGeom prst="rect">
            <a:avLst/>
          </a:prstGeom>
        </p:spPr>
        <p:txBody>
          <a:bodyPr wrap="square">
            <a:spAutoFit/>
          </a:bodyPr>
          <a:lstStyle/>
          <a:p>
            <a:r>
              <a:rPr lang="en-US" b="1" dirty="0"/>
              <a:t>Feature Engineering on Numeric data</a:t>
            </a:r>
          </a:p>
          <a:p>
            <a:endParaRPr lang="en-US" sz="1400" b="1" i="1" dirty="0"/>
          </a:p>
          <a:p>
            <a:r>
              <a:rPr lang="en-US" dirty="0"/>
              <a:t>Linea Model and Binning, </a:t>
            </a:r>
            <a:r>
              <a:rPr lang="en-US" dirty="0" err="1"/>
              <a:t>OneHotCoding</a:t>
            </a:r>
            <a:r>
              <a:rPr lang="en-US" dirty="0"/>
              <a:t> </a:t>
            </a:r>
          </a:p>
          <a:p>
            <a:endParaRPr lang="en-US" sz="1400" dirty="0"/>
          </a:p>
        </p:txBody>
      </p:sp>
      <p:pic>
        <p:nvPicPr>
          <p:cNvPr id="6146" name="Picture 2">
            <a:extLst>
              <a:ext uri="{FF2B5EF4-FFF2-40B4-BE49-F238E27FC236}">
                <a16:creationId xmlns:a16="http://schemas.microsoft.com/office/drawing/2014/main" xmlns="" id="{35710FAA-48C3-41F4-9256-DC31391EE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79426"/>
            <a:ext cx="3695700" cy="2533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678C92CC-0E50-4DA2-B09C-599F007C2374}"/>
              </a:ext>
            </a:extLst>
          </p:cNvPr>
          <p:cNvSpPr txBox="1"/>
          <p:nvPr/>
        </p:nvSpPr>
        <p:spPr>
          <a:xfrm>
            <a:off x="4572000" y="1991618"/>
            <a:ext cx="4191000" cy="2893100"/>
          </a:xfrm>
          <a:prstGeom prst="rect">
            <a:avLst/>
          </a:prstGeom>
          <a:noFill/>
        </p:spPr>
        <p:txBody>
          <a:bodyPr wrap="square" rtlCol="0">
            <a:spAutoFit/>
          </a:bodyPr>
          <a:lstStyle/>
          <a:p>
            <a:pPr marL="342900" indent="-342900">
              <a:lnSpc>
                <a:spcPct val="150000"/>
              </a:lnSpc>
              <a:buAutoNum type="arabicPeriod"/>
            </a:pPr>
            <a:r>
              <a:rPr lang="en-US" sz="1600" dirty="0"/>
              <a:t>A comparison of decision tree and a simple linear model on the given data</a:t>
            </a:r>
          </a:p>
          <a:p>
            <a:pPr marL="342900" indent="-342900">
              <a:lnSpc>
                <a:spcPct val="150000"/>
              </a:lnSpc>
              <a:buAutoNum type="arabicPeriod"/>
            </a:pPr>
            <a:r>
              <a:rPr lang="en-US" sz="1600" dirty="0"/>
              <a:t>Decision tree is more flexible and does better than linear model</a:t>
            </a:r>
          </a:p>
          <a:p>
            <a:pPr marL="342900" indent="-342900">
              <a:lnSpc>
                <a:spcPct val="150000"/>
              </a:lnSpc>
              <a:buAutoNum type="arabicPeriod"/>
            </a:pPr>
            <a:r>
              <a:rPr lang="en-US" sz="1600" dirty="0"/>
              <a:t>Suppose we have to build linear model only, we can use binning to enrich the attributes</a:t>
            </a:r>
          </a:p>
          <a:p>
            <a:pPr marL="342900" indent="-342900">
              <a:buAutoNum type="arabicPeriod"/>
            </a:pPr>
            <a:endParaRPr lang="en-US" sz="1400" dirty="0">
              <a:solidFill>
                <a:schemeClr val="tx1">
                  <a:lumMod val="50000"/>
                  <a:lumOff val="50000"/>
                </a:schemeClr>
              </a:solidFill>
            </a:endParaRPr>
          </a:p>
        </p:txBody>
      </p:sp>
      <p:pic>
        <p:nvPicPr>
          <p:cNvPr id="5" name="Picture 4">
            <a:extLst>
              <a:ext uri="{FF2B5EF4-FFF2-40B4-BE49-F238E27FC236}">
                <a16:creationId xmlns:a16="http://schemas.microsoft.com/office/drawing/2014/main" xmlns="" id="{E55AB4A3-0A06-41C7-825D-4AFA763DD9E5}"/>
              </a:ext>
            </a:extLst>
          </p:cNvPr>
          <p:cNvPicPr>
            <a:picLocks noChangeAspect="1"/>
          </p:cNvPicPr>
          <p:nvPr/>
        </p:nvPicPr>
        <p:blipFill>
          <a:blip r:embed="rId4"/>
          <a:stretch>
            <a:fillRect/>
          </a:stretch>
        </p:blipFill>
        <p:spPr>
          <a:xfrm>
            <a:off x="914400" y="4635127"/>
            <a:ext cx="2838450" cy="942975"/>
          </a:xfrm>
          <a:prstGeom prst="rect">
            <a:avLst/>
          </a:prstGeom>
          <a:ln>
            <a:solidFill>
              <a:schemeClr val="tx1"/>
            </a:solidFill>
          </a:ln>
        </p:spPr>
      </p:pic>
      <p:sp>
        <p:nvSpPr>
          <p:cNvPr id="4" name="TextBox 3">
            <a:extLst>
              <a:ext uri="{FF2B5EF4-FFF2-40B4-BE49-F238E27FC236}">
                <a16:creationId xmlns:a16="http://schemas.microsoft.com/office/drawing/2014/main" xmlns="" id="{463B65EF-189B-4C16-82A0-6E10240C5F15}"/>
              </a:ext>
            </a:extLst>
          </p:cNvPr>
          <p:cNvSpPr txBox="1"/>
          <p:nvPr/>
        </p:nvSpPr>
        <p:spPr>
          <a:xfrm>
            <a:off x="18288" y="5791200"/>
            <a:ext cx="8820912" cy="523220"/>
          </a:xfrm>
          <a:prstGeom prst="rect">
            <a:avLst/>
          </a:prstGeom>
          <a:noFill/>
        </p:spPr>
        <p:txBody>
          <a:bodyPr wrap="square" rtlCol="0">
            <a:spAutoFit/>
          </a:bodyPr>
          <a:lstStyle/>
          <a:p>
            <a:r>
              <a:rPr lang="en-US" sz="1400" b="1" dirty="0"/>
              <a:t>Note</a:t>
            </a:r>
            <a:r>
              <a:rPr lang="en-US" sz="1400" dirty="0"/>
              <a:t>: This example uses a package </a:t>
            </a:r>
            <a:r>
              <a:rPr lang="en-US" sz="1400" dirty="0" err="1"/>
              <a:t>mglearn</a:t>
            </a:r>
            <a:r>
              <a:rPr lang="en-US" sz="1400" dirty="0"/>
              <a:t> which is available on Git (</a:t>
            </a:r>
            <a:r>
              <a:rPr lang="en-US" sz="1400" dirty="0">
                <a:hlinkClick r:id="rId5">
                  <a:extLst>
                    <a:ext uri="{A12FA001-AC4F-418D-AE19-62706E023703}">
                      <ahyp:hlinkClr xmlns:ahyp="http://schemas.microsoft.com/office/drawing/2018/hyperlinkcolor" xmlns="" val="tx"/>
                    </a:ext>
                  </a:extLst>
                </a:hlinkClick>
              </a:rPr>
              <a:t>https://github.com/amueller/mglearn</a:t>
            </a:r>
            <a:r>
              <a:rPr lang="en-US" sz="1400" dirty="0"/>
              <a:t>) and is used with a book</a:t>
            </a:r>
            <a:r>
              <a:rPr lang="en-US" sz="1400" dirty="0">
                <a:solidFill>
                  <a:schemeClr val="tx1">
                    <a:lumMod val="50000"/>
                    <a:lumOff val="50000"/>
                  </a:schemeClr>
                </a:solidFill>
              </a:rPr>
              <a:t> “</a:t>
            </a:r>
            <a:r>
              <a:rPr lang="en-US" sz="1400" b="1" dirty="0"/>
              <a:t>Introduction to Machine Learning with Python”</a:t>
            </a:r>
            <a:endParaRPr lang="en-US" sz="1400" dirty="0">
              <a:solidFill>
                <a:schemeClr val="tx1">
                  <a:lumMod val="50000"/>
                  <a:lumOff val="50000"/>
                </a:schemeClr>
              </a:solidFill>
            </a:endParaRPr>
          </a:p>
        </p:txBody>
      </p:sp>
      <p:graphicFrame>
        <p:nvGraphicFramePr>
          <p:cNvPr id="6" name="Object 5">
            <a:extLst>
              <a:ext uri="{FF2B5EF4-FFF2-40B4-BE49-F238E27FC236}">
                <a16:creationId xmlns:a16="http://schemas.microsoft.com/office/drawing/2014/main" xmlns="" id="{D08062CD-960D-4B17-97F5-D359B8CD9DBC}"/>
              </a:ext>
            </a:extLst>
          </p:cNvPr>
          <p:cNvGraphicFramePr>
            <a:graphicFrameLocks noChangeAspect="1"/>
          </p:cNvGraphicFramePr>
          <p:nvPr>
            <p:extLst>
              <p:ext uri="{D42A27DB-BD31-4B8C-83A1-F6EECF244321}">
                <p14:modId xmlns:p14="http://schemas.microsoft.com/office/powerpoint/2010/main" val="786477207"/>
              </p:ext>
            </p:extLst>
          </p:nvPr>
        </p:nvGraphicFramePr>
        <p:xfrm>
          <a:off x="7391400" y="5051334"/>
          <a:ext cx="1138237" cy="419100"/>
        </p:xfrm>
        <a:graphic>
          <a:graphicData uri="http://schemas.openxmlformats.org/presentationml/2006/ole">
            <mc:AlternateContent xmlns:mc="http://schemas.openxmlformats.org/markup-compatibility/2006">
              <mc:Choice xmlns:v="urn:schemas-microsoft-com:vml" Requires="v">
                <p:oleObj spid="_x0000_s25609" name="Packager Shell Object" showAsIcon="1" r:id="rId6" imgW="1137960" imgH="419040" progId="Package">
                  <p:embed/>
                </p:oleObj>
              </mc:Choice>
              <mc:Fallback>
                <p:oleObj name="Packager Shell Object" showAsIcon="1" r:id="rId6" imgW="1137960" imgH="419040" progId="Package">
                  <p:embed/>
                  <p:pic>
                    <p:nvPicPr>
                      <p:cNvPr id="0" name=""/>
                      <p:cNvPicPr/>
                      <p:nvPr/>
                    </p:nvPicPr>
                    <p:blipFill>
                      <a:blip r:embed="rId7"/>
                      <a:stretch>
                        <a:fillRect/>
                      </a:stretch>
                    </p:blipFill>
                    <p:spPr>
                      <a:xfrm>
                        <a:off x="7391400" y="5051334"/>
                        <a:ext cx="1138237" cy="419100"/>
                      </a:xfrm>
                      <a:prstGeom prst="rect">
                        <a:avLst/>
                      </a:prstGeom>
                    </p:spPr>
                  </p:pic>
                </p:oleObj>
              </mc:Fallback>
            </mc:AlternateContent>
          </a:graphicData>
        </a:graphic>
      </p:graphicFrame>
    </p:spTree>
    <p:extLst>
      <p:ext uri="{BB962C8B-B14F-4D97-AF65-F5344CB8AC3E}">
        <p14:creationId xmlns:p14="http://schemas.microsoft.com/office/powerpoint/2010/main" val="3434644839"/>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762000"/>
            <a:ext cx="8382000" cy="1077218"/>
          </a:xfrm>
          <a:prstGeom prst="rect">
            <a:avLst/>
          </a:prstGeom>
        </p:spPr>
        <p:txBody>
          <a:bodyPr wrap="square">
            <a:spAutoFit/>
          </a:bodyPr>
          <a:lstStyle/>
          <a:p>
            <a:r>
              <a:rPr lang="en-US" b="1" dirty="0"/>
              <a:t>Feature Engineering on Numeric data</a:t>
            </a:r>
          </a:p>
          <a:p>
            <a:endParaRPr lang="en-US" sz="1400" b="1" i="1" dirty="0"/>
          </a:p>
          <a:p>
            <a:r>
              <a:rPr lang="en-US" dirty="0"/>
              <a:t>Linear Model and Binning, </a:t>
            </a:r>
            <a:r>
              <a:rPr lang="en-US" dirty="0" err="1"/>
              <a:t>OneHotCoding</a:t>
            </a:r>
            <a:r>
              <a:rPr lang="en-US" dirty="0"/>
              <a:t> </a:t>
            </a:r>
          </a:p>
          <a:p>
            <a:endParaRPr lang="en-US" sz="1400" dirty="0"/>
          </a:p>
        </p:txBody>
      </p:sp>
      <p:sp>
        <p:nvSpPr>
          <p:cNvPr id="2" name="TextBox 1">
            <a:extLst>
              <a:ext uri="{FF2B5EF4-FFF2-40B4-BE49-F238E27FC236}">
                <a16:creationId xmlns:a16="http://schemas.microsoft.com/office/drawing/2014/main" xmlns="" id="{678C92CC-0E50-4DA2-B09C-599F007C2374}"/>
              </a:ext>
            </a:extLst>
          </p:cNvPr>
          <p:cNvSpPr txBox="1"/>
          <p:nvPr/>
        </p:nvSpPr>
        <p:spPr>
          <a:xfrm>
            <a:off x="4572000" y="1600200"/>
            <a:ext cx="4191000" cy="3739998"/>
          </a:xfrm>
          <a:prstGeom prst="rect">
            <a:avLst/>
          </a:prstGeom>
          <a:noFill/>
        </p:spPr>
        <p:txBody>
          <a:bodyPr wrap="square" rtlCol="0">
            <a:spAutoFit/>
          </a:bodyPr>
          <a:lstStyle/>
          <a:p>
            <a:pPr marL="342900" indent="-342900">
              <a:lnSpc>
                <a:spcPct val="150000"/>
              </a:lnSpc>
              <a:buAutoNum type="arabicPeriod"/>
            </a:pPr>
            <a:r>
              <a:rPr lang="en-US" sz="1600" dirty="0"/>
              <a:t>After binning, the decision tree boundaries and linear regression boundaries are exactly same. They are overlapping. </a:t>
            </a:r>
          </a:p>
          <a:p>
            <a:pPr marL="342900" indent="-342900">
              <a:lnSpc>
                <a:spcPct val="150000"/>
              </a:lnSpc>
              <a:buAutoNum type="arabicPeriod"/>
            </a:pPr>
            <a:r>
              <a:rPr lang="en-US" sz="1600" dirty="0"/>
              <a:t>For each bin, both models are predicting a single value as output</a:t>
            </a:r>
          </a:p>
          <a:p>
            <a:pPr marL="342900" indent="-342900">
              <a:lnSpc>
                <a:spcPct val="150000"/>
              </a:lnSpc>
              <a:buAutoNum type="arabicPeriod"/>
            </a:pPr>
            <a:r>
              <a:rPr lang="en-US" sz="1600" dirty="0"/>
              <a:t>Comparing the linear models before binning and after binning, we can see that the linear model has become more flexible.</a:t>
            </a:r>
            <a:endParaRPr lang="en-US" sz="1400" dirty="0">
              <a:solidFill>
                <a:schemeClr val="tx1">
                  <a:lumMod val="50000"/>
                  <a:lumOff val="50000"/>
                </a:schemeClr>
              </a:solidFill>
            </a:endParaRPr>
          </a:p>
        </p:txBody>
      </p:sp>
      <p:pic>
        <p:nvPicPr>
          <p:cNvPr id="8194" name="Picture 2">
            <a:extLst>
              <a:ext uri="{FF2B5EF4-FFF2-40B4-BE49-F238E27FC236}">
                <a16:creationId xmlns:a16="http://schemas.microsoft.com/office/drawing/2014/main" xmlns="" id="{DD373A28-1AEF-4BA2-8E45-C8296EC9F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2600"/>
            <a:ext cx="3223260" cy="220976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xmlns="" id="{C265D2F4-7759-4749-9A80-D1FCC0844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915869"/>
            <a:ext cx="3147060" cy="21575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9A196EC3-220A-4692-9F33-FE8E36CDFD16}"/>
              </a:ext>
            </a:extLst>
          </p:cNvPr>
          <p:cNvPicPr>
            <a:picLocks noChangeAspect="1"/>
          </p:cNvPicPr>
          <p:nvPr/>
        </p:nvPicPr>
        <p:blipFill>
          <a:blip r:embed="rId4"/>
          <a:stretch>
            <a:fillRect/>
          </a:stretch>
        </p:blipFill>
        <p:spPr>
          <a:xfrm>
            <a:off x="4562856" y="5273290"/>
            <a:ext cx="2847975" cy="838200"/>
          </a:xfrm>
          <a:prstGeom prst="rect">
            <a:avLst/>
          </a:prstGeom>
        </p:spPr>
      </p:pic>
      <p:sp>
        <p:nvSpPr>
          <p:cNvPr id="7" name="TextBox 6">
            <a:extLst>
              <a:ext uri="{FF2B5EF4-FFF2-40B4-BE49-F238E27FC236}">
                <a16:creationId xmlns:a16="http://schemas.microsoft.com/office/drawing/2014/main" xmlns="" id="{591338A3-87CB-474D-BF26-5FE9FC878C7C}"/>
              </a:ext>
            </a:extLst>
          </p:cNvPr>
          <p:cNvSpPr txBox="1"/>
          <p:nvPr/>
        </p:nvSpPr>
        <p:spPr>
          <a:xfrm>
            <a:off x="9144" y="6248400"/>
            <a:ext cx="8820912" cy="523220"/>
          </a:xfrm>
          <a:prstGeom prst="rect">
            <a:avLst/>
          </a:prstGeom>
          <a:noFill/>
        </p:spPr>
        <p:txBody>
          <a:bodyPr wrap="square" rtlCol="0">
            <a:spAutoFit/>
          </a:bodyPr>
          <a:lstStyle/>
          <a:p>
            <a:r>
              <a:rPr lang="en-US" sz="1400" b="1" dirty="0"/>
              <a:t>Note</a:t>
            </a:r>
            <a:r>
              <a:rPr lang="en-US" sz="1400" dirty="0"/>
              <a:t>: This example uses a package </a:t>
            </a:r>
            <a:r>
              <a:rPr lang="en-US" sz="1400" dirty="0" err="1"/>
              <a:t>mglearn</a:t>
            </a:r>
            <a:r>
              <a:rPr lang="en-US" sz="1400" dirty="0"/>
              <a:t> which is available on Git (</a:t>
            </a:r>
            <a:r>
              <a:rPr lang="en-US" sz="1400" dirty="0">
                <a:hlinkClick r:id="rId5">
                  <a:extLst>
                    <a:ext uri="{A12FA001-AC4F-418D-AE19-62706E023703}">
                      <ahyp:hlinkClr xmlns:ahyp="http://schemas.microsoft.com/office/drawing/2018/hyperlinkcolor" xmlns="" val="tx"/>
                    </a:ext>
                  </a:extLst>
                </a:hlinkClick>
              </a:rPr>
              <a:t>https://github.com/amueller/mglearn</a:t>
            </a:r>
            <a:r>
              <a:rPr lang="en-US" sz="1400" dirty="0"/>
              <a:t>) and is used with a book</a:t>
            </a:r>
            <a:r>
              <a:rPr lang="en-US" sz="1400" dirty="0">
                <a:solidFill>
                  <a:schemeClr val="tx1">
                    <a:lumMod val="50000"/>
                    <a:lumOff val="50000"/>
                  </a:schemeClr>
                </a:solidFill>
              </a:rPr>
              <a:t> “</a:t>
            </a:r>
            <a:r>
              <a:rPr lang="en-US" sz="1400" b="1" dirty="0"/>
              <a:t>Introduction to Machine Learning with Python”</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2739400198"/>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382000" cy="1077218"/>
          </a:xfrm>
          <a:prstGeom prst="rect">
            <a:avLst/>
          </a:prstGeom>
        </p:spPr>
        <p:txBody>
          <a:bodyPr wrap="square">
            <a:spAutoFit/>
          </a:bodyPr>
          <a:lstStyle/>
          <a:p>
            <a:r>
              <a:rPr lang="en-US" b="1" dirty="0"/>
              <a:t>Feature Engineering on Numeric data</a:t>
            </a:r>
          </a:p>
          <a:p>
            <a:endParaRPr lang="en-US" sz="1400" b="1" i="1" dirty="0"/>
          </a:p>
          <a:p>
            <a:r>
              <a:rPr lang="en-US" dirty="0"/>
              <a:t>Linear Model with binning and original value combined</a:t>
            </a:r>
          </a:p>
          <a:p>
            <a:endParaRPr lang="en-US" sz="1400" dirty="0"/>
          </a:p>
        </p:txBody>
      </p:sp>
      <p:sp>
        <p:nvSpPr>
          <p:cNvPr id="2" name="TextBox 1">
            <a:extLst>
              <a:ext uri="{FF2B5EF4-FFF2-40B4-BE49-F238E27FC236}">
                <a16:creationId xmlns:a16="http://schemas.microsoft.com/office/drawing/2014/main" xmlns="" id="{678C92CC-0E50-4DA2-B09C-599F007C2374}"/>
              </a:ext>
            </a:extLst>
          </p:cNvPr>
          <p:cNvSpPr txBox="1"/>
          <p:nvPr/>
        </p:nvSpPr>
        <p:spPr>
          <a:xfrm>
            <a:off x="4572000" y="1991618"/>
            <a:ext cx="4191000" cy="3607206"/>
          </a:xfrm>
          <a:prstGeom prst="rect">
            <a:avLst/>
          </a:prstGeom>
          <a:noFill/>
        </p:spPr>
        <p:txBody>
          <a:bodyPr wrap="square" rtlCol="0">
            <a:spAutoFit/>
          </a:bodyPr>
          <a:lstStyle/>
          <a:p>
            <a:pPr marL="342900" indent="-342900">
              <a:lnSpc>
                <a:spcPct val="150000"/>
              </a:lnSpc>
              <a:buAutoNum type="arabicPeriod"/>
            </a:pPr>
            <a:r>
              <a:rPr lang="en-US" sz="1400" dirty="0"/>
              <a:t>The input data is not only the bins but also include the original X column</a:t>
            </a:r>
          </a:p>
          <a:p>
            <a:pPr marL="342900" indent="-342900">
              <a:lnSpc>
                <a:spcPct val="150000"/>
              </a:lnSpc>
              <a:buAutoNum type="arabicPeriod"/>
            </a:pPr>
            <a:r>
              <a:rPr lang="en-US" sz="1400" dirty="0"/>
              <a:t>Presence of the original column with each bin, introduces a slope and offset for each bin. For e.g. [-0.75275929, 0. , 0. , 0. , 1. , 0. , 0. , 0. , 0. , 0. , 0. ]</a:t>
            </a:r>
          </a:p>
          <a:p>
            <a:pPr marL="342900" indent="-342900">
              <a:lnSpc>
                <a:spcPct val="150000"/>
              </a:lnSpc>
              <a:buAutoNum type="arabicPeriod"/>
            </a:pPr>
            <a:r>
              <a:rPr lang="en-US" sz="1400" dirty="0"/>
              <a:t>Linear model performance as marginally gone up</a:t>
            </a:r>
          </a:p>
          <a:p>
            <a:pPr marL="342900" indent="-342900">
              <a:lnSpc>
                <a:spcPct val="150000"/>
              </a:lnSpc>
              <a:buAutoNum type="arabicPeriod"/>
            </a:pPr>
            <a:r>
              <a:rPr lang="en-US" sz="1400" dirty="0"/>
              <a:t>Decision tree, given it’s non-parametric property, has become more complex and hence accurate</a:t>
            </a:r>
            <a:endParaRPr lang="en-US" sz="1600" dirty="0"/>
          </a:p>
        </p:txBody>
      </p:sp>
      <p:pic>
        <p:nvPicPr>
          <p:cNvPr id="8198" name="Picture 6">
            <a:extLst>
              <a:ext uri="{FF2B5EF4-FFF2-40B4-BE49-F238E27FC236}">
                <a16:creationId xmlns:a16="http://schemas.microsoft.com/office/drawing/2014/main" xmlns="" id="{CC490E7B-1548-4734-B5AF-54463B2CD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 y="2043434"/>
            <a:ext cx="36957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B4799A33-C6F6-4831-B72D-9600FEE4116D}"/>
              </a:ext>
            </a:extLst>
          </p:cNvPr>
          <p:cNvPicPr>
            <a:picLocks noChangeAspect="1"/>
          </p:cNvPicPr>
          <p:nvPr/>
        </p:nvPicPr>
        <p:blipFill>
          <a:blip r:embed="rId3"/>
          <a:stretch>
            <a:fillRect/>
          </a:stretch>
        </p:blipFill>
        <p:spPr>
          <a:xfrm>
            <a:off x="640080" y="4866383"/>
            <a:ext cx="3028950" cy="962025"/>
          </a:xfrm>
          <a:prstGeom prst="rect">
            <a:avLst/>
          </a:prstGeom>
        </p:spPr>
      </p:pic>
      <p:sp>
        <p:nvSpPr>
          <p:cNvPr id="10" name="TextBox 9">
            <a:extLst>
              <a:ext uri="{FF2B5EF4-FFF2-40B4-BE49-F238E27FC236}">
                <a16:creationId xmlns:a16="http://schemas.microsoft.com/office/drawing/2014/main" xmlns="" id="{68063A18-46AB-4600-80B4-0544FB586B35}"/>
              </a:ext>
            </a:extLst>
          </p:cNvPr>
          <p:cNvSpPr txBox="1"/>
          <p:nvPr/>
        </p:nvSpPr>
        <p:spPr>
          <a:xfrm>
            <a:off x="94488" y="6096000"/>
            <a:ext cx="8820912" cy="523220"/>
          </a:xfrm>
          <a:prstGeom prst="rect">
            <a:avLst/>
          </a:prstGeom>
          <a:noFill/>
        </p:spPr>
        <p:txBody>
          <a:bodyPr wrap="square" rtlCol="0">
            <a:spAutoFit/>
          </a:bodyPr>
          <a:lstStyle/>
          <a:p>
            <a:r>
              <a:rPr lang="en-US" sz="1400" b="1" dirty="0"/>
              <a:t>Note</a:t>
            </a:r>
            <a:r>
              <a:rPr lang="en-US" sz="1400" dirty="0"/>
              <a:t>: This example uses a package </a:t>
            </a:r>
            <a:r>
              <a:rPr lang="en-US" sz="1400" dirty="0" err="1"/>
              <a:t>mglearn</a:t>
            </a:r>
            <a:r>
              <a:rPr lang="en-US" sz="1400" dirty="0"/>
              <a:t> which is available on Git (</a:t>
            </a:r>
            <a:r>
              <a:rPr lang="en-US" sz="1400" dirty="0">
                <a:hlinkClick r:id="rId4">
                  <a:extLst>
                    <a:ext uri="{A12FA001-AC4F-418D-AE19-62706E023703}">
                      <ahyp:hlinkClr xmlns:ahyp="http://schemas.microsoft.com/office/drawing/2018/hyperlinkcolor" xmlns="" val="tx"/>
                    </a:ext>
                  </a:extLst>
                </a:hlinkClick>
              </a:rPr>
              <a:t>https://github.com/amueller/mglearn</a:t>
            </a:r>
            <a:r>
              <a:rPr lang="en-US" sz="1400" dirty="0"/>
              <a:t>) and is used with a book</a:t>
            </a:r>
            <a:r>
              <a:rPr lang="en-US" sz="1400" dirty="0">
                <a:solidFill>
                  <a:schemeClr val="tx1">
                    <a:lumMod val="50000"/>
                    <a:lumOff val="50000"/>
                  </a:schemeClr>
                </a:solidFill>
              </a:rPr>
              <a:t> “</a:t>
            </a:r>
            <a:r>
              <a:rPr lang="en-US" sz="1400" b="1" dirty="0"/>
              <a:t>Introduction to Machine Learning with Python”</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266430012"/>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382000" cy="1077218"/>
          </a:xfrm>
          <a:prstGeom prst="rect">
            <a:avLst/>
          </a:prstGeom>
        </p:spPr>
        <p:txBody>
          <a:bodyPr wrap="square">
            <a:spAutoFit/>
          </a:bodyPr>
          <a:lstStyle/>
          <a:p>
            <a:r>
              <a:rPr lang="en-US" b="1" dirty="0"/>
              <a:t>Feature Engineering on Numeric data</a:t>
            </a:r>
          </a:p>
          <a:p>
            <a:endParaRPr lang="en-US" sz="1400" b="1" i="1" dirty="0"/>
          </a:p>
          <a:p>
            <a:r>
              <a:rPr lang="en-US" dirty="0"/>
              <a:t>Linear Model with binning and interaction features</a:t>
            </a:r>
          </a:p>
          <a:p>
            <a:endParaRPr lang="en-US" sz="1400" dirty="0"/>
          </a:p>
        </p:txBody>
      </p:sp>
      <p:sp>
        <p:nvSpPr>
          <p:cNvPr id="2" name="TextBox 1">
            <a:extLst>
              <a:ext uri="{FF2B5EF4-FFF2-40B4-BE49-F238E27FC236}">
                <a16:creationId xmlns:a16="http://schemas.microsoft.com/office/drawing/2014/main" xmlns="" id="{678C92CC-0E50-4DA2-B09C-599F007C2374}"/>
              </a:ext>
            </a:extLst>
          </p:cNvPr>
          <p:cNvSpPr txBox="1"/>
          <p:nvPr/>
        </p:nvSpPr>
        <p:spPr>
          <a:xfrm>
            <a:off x="4572000" y="1991618"/>
            <a:ext cx="4191000" cy="3739998"/>
          </a:xfrm>
          <a:prstGeom prst="rect">
            <a:avLst/>
          </a:prstGeom>
          <a:noFill/>
        </p:spPr>
        <p:txBody>
          <a:bodyPr wrap="square" rtlCol="0">
            <a:spAutoFit/>
          </a:bodyPr>
          <a:lstStyle/>
          <a:p>
            <a:pPr marL="342900" indent="-342900">
              <a:lnSpc>
                <a:spcPct val="150000"/>
              </a:lnSpc>
              <a:buAutoNum type="arabicPeriod"/>
            </a:pPr>
            <a:r>
              <a:rPr lang="en-US" sz="1600" dirty="0"/>
              <a:t>Create an interaction feature by using simple multiple operation. For e.g. </a:t>
            </a:r>
            <a:r>
              <a:rPr lang="en-US" sz="1600" dirty="0" err="1"/>
              <a:t>X_product</a:t>
            </a:r>
            <a:r>
              <a:rPr lang="en-US" sz="1600" dirty="0"/>
              <a:t> = </a:t>
            </a:r>
            <a:r>
              <a:rPr lang="en-US" sz="1600" dirty="0" err="1"/>
              <a:t>np.hstack</a:t>
            </a:r>
            <a:r>
              <a:rPr lang="en-US" sz="1600" dirty="0"/>
              <a:t>([</a:t>
            </a:r>
            <a:r>
              <a:rPr lang="en-US" sz="1600" dirty="0" err="1"/>
              <a:t>X_binned</a:t>
            </a:r>
            <a:r>
              <a:rPr lang="en-US" sz="1600" dirty="0"/>
              <a:t>, </a:t>
            </a:r>
            <a:r>
              <a:rPr lang="en-US" sz="1600" dirty="0" err="1"/>
              <a:t>X_binned</a:t>
            </a:r>
            <a:r>
              <a:rPr lang="en-US" sz="1600" dirty="0"/>
              <a:t> * X])</a:t>
            </a:r>
          </a:p>
          <a:p>
            <a:pPr marL="342900" indent="-342900">
              <a:lnSpc>
                <a:spcPct val="150000"/>
              </a:lnSpc>
              <a:buAutoNum type="arabicPeriod"/>
            </a:pPr>
            <a:r>
              <a:rPr lang="en-US" sz="1600" dirty="0"/>
              <a:t>The input data now has </a:t>
            </a:r>
            <a:r>
              <a:rPr lang="en-US" sz="1600" dirty="0" err="1"/>
              <a:t>onehotcoded</a:t>
            </a:r>
            <a:r>
              <a:rPr lang="en-US" sz="1600" dirty="0"/>
              <a:t> bins with one bin carrying the original value for e.g. [</a:t>
            </a:r>
            <a:r>
              <a:rPr lang="en-US" sz="1600" b="1" i="1" dirty="0"/>
              <a:t> 0. , 0. , 0. , 1. , 0. , 0. , 0. , 0. , 0. , 0</a:t>
            </a:r>
            <a:r>
              <a:rPr lang="en-US" sz="1600" dirty="0"/>
              <a:t>. , </a:t>
            </a:r>
            <a:r>
              <a:rPr lang="en-US" sz="1600" b="1" i="1" dirty="0">
                <a:solidFill>
                  <a:schemeClr val="accent1"/>
                </a:solidFill>
              </a:rPr>
              <a:t>-0. , -0. , -0. , -0.75275929, -0. , -0. , -0. , -0. , -0. , -0.</a:t>
            </a:r>
            <a:r>
              <a:rPr lang="en-US" sz="1600" dirty="0"/>
              <a:t> ]</a:t>
            </a:r>
          </a:p>
          <a:p>
            <a:pPr marL="342900" indent="-342900">
              <a:lnSpc>
                <a:spcPct val="150000"/>
              </a:lnSpc>
              <a:buAutoNum type="arabicPeriod"/>
            </a:pPr>
            <a:endParaRPr lang="en-US" sz="1600" dirty="0"/>
          </a:p>
        </p:txBody>
      </p:sp>
      <p:pic>
        <p:nvPicPr>
          <p:cNvPr id="11268" name="Picture 4">
            <a:extLst>
              <a:ext uri="{FF2B5EF4-FFF2-40B4-BE49-F238E27FC236}">
                <a16:creationId xmlns:a16="http://schemas.microsoft.com/office/drawing/2014/main" xmlns="" id="{25039B09-FB4C-4C93-82B4-858AFA887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37" y="2162175"/>
            <a:ext cx="36957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B2C2CA84-1597-4D05-98CC-79CC7251E631}"/>
              </a:ext>
            </a:extLst>
          </p:cNvPr>
          <p:cNvPicPr>
            <a:picLocks noChangeAspect="1"/>
          </p:cNvPicPr>
          <p:nvPr/>
        </p:nvPicPr>
        <p:blipFill>
          <a:blip r:embed="rId3"/>
          <a:stretch>
            <a:fillRect/>
          </a:stretch>
        </p:blipFill>
        <p:spPr>
          <a:xfrm>
            <a:off x="973836" y="5067300"/>
            <a:ext cx="2895600" cy="876300"/>
          </a:xfrm>
          <a:prstGeom prst="rect">
            <a:avLst/>
          </a:prstGeom>
        </p:spPr>
      </p:pic>
      <p:sp>
        <p:nvSpPr>
          <p:cNvPr id="11" name="TextBox 10">
            <a:extLst>
              <a:ext uri="{FF2B5EF4-FFF2-40B4-BE49-F238E27FC236}">
                <a16:creationId xmlns:a16="http://schemas.microsoft.com/office/drawing/2014/main" xmlns="" id="{C53788CE-A139-48AD-B8B4-4021F18CEBC0}"/>
              </a:ext>
            </a:extLst>
          </p:cNvPr>
          <p:cNvSpPr txBox="1"/>
          <p:nvPr/>
        </p:nvSpPr>
        <p:spPr>
          <a:xfrm>
            <a:off x="94488" y="6096000"/>
            <a:ext cx="8820912" cy="523220"/>
          </a:xfrm>
          <a:prstGeom prst="rect">
            <a:avLst/>
          </a:prstGeom>
          <a:noFill/>
        </p:spPr>
        <p:txBody>
          <a:bodyPr wrap="square" rtlCol="0">
            <a:spAutoFit/>
          </a:bodyPr>
          <a:lstStyle/>
          <a:p>
            <a:r>
              <a:rPr lang="en-US" sz="1400" b="1" dirty="0"/>
              <a:t>Note</a:t>
            </a:r>
            <a:r>
              <a:rPr lang="en-US" sz="1400" dirty="0"/>
              <a:t>: This example uses a package </a:t>
            </a:r>
            <a:r>
              <a:rPr lang="en-US" sz="1400" dirty="0" err="1"/>
              <a:t>mglearn</a:t>
            </a:r>
            <a:r>
              <a:rPr lang="en-US" sz="1400" dirty="0"/>
              <a:t> which is available on Git (</a:t>
            </a:r>
            <a:r>
              <a:rPr lang="en-US" sz="1400" dirty="0">
                <a:hlinkClick r:id="rId4">
                  <a:extLst>
                    <a:ext uri="{A12FA001-AC4F-418D-AE19-62706E023703}">
                      <ahyp:hlinkClr xmlns:ahyp="http://schemas.microsoft.com/office/drawing/2018/hyperlinkcolor" xmlns="" val="tx"/>
                    </a:ext>
                  </a:extLst>
                </a:hlinkClick>
              </a:rPr>
              <a:t>https://github.com/amueller/mglearn</a:t>
            </a:r>
            <a:r>
              <a:rPr lang="en-US" sz="1400" dirty="0"/>
              <a:t>) and is used with a book</a:t>
            </a:r>
            <a:r>
              <a:rPr lang="en-US" sz="1400" dirty="0">
                <a:solidFill>
                  <a:schemeClr val="tx1">
                    <a:lumMod val="50000"/>
                    <a:lumOff val="50000"/>
                  </a:schemeClr>
                </a:solidFill>
              </a:rPr>
              <a:t> “</a:t>
            </a:r>
            <a:r>
              <a:rPr lang="en-US" sz="1400" b="1" dirty="0"/>
              <a:t>Introduction to Machine Learning with Python”</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757455221"/>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382000" cy="1077218"/>
          </a:xfrm>
          <a:prstGeom prst="rect">
            <a:avLst/>
          </a:prstGeom>
        </p:spPr>
        <p:txBody>
          <a:bodyPr wrap="square">
            <a:spAutoFit/>
          </a:bodyPr>
          <a:lstStyle/>
          <a:p>
            <a:r>
              <a:rPr lang="en-US" b="1" dirty="0"/>
              <a:t>Feature Engineering on Numeric data</a:t>
            </a:r>
          </a:p>
          <a:p>
            <a:endParaRPr lang="en-US" sz="1400" b="1" i="1" dirty="0"/>
          </a:p>
          <a:p>
            <a:r>
              <a:rPr lang="en-US" dirty="0"/>
              <a:t>Linear Model with binning and polynomial features</a:t>
            </a:r>
          </a:p>
          <a:p>
            <a:endParaRPr lang="en-US" sz="1400" dirty="0"/>
          </a:p>
        </p:txBody>
      </p:sp>
      <p:sp>
        <p:nvSpPr>
          <p:cNvPr id="2" name="TextBox 1">
            <a:extLst>
              <a:ext uri="{FF2B5EF4-FFF2-40B4-BE49-F238E27FC236}">
                <a16:creationId xmlns:a16="http://schemas.microsoft.com/office/drawing/2014/main" xmlns="" id="{678C92CC-0E50-4DA2-B09C-599F007C2374}"/>
              </a:ext>
            </a:extLst>
          </p:cNvPr>
          <p:cNvSpPr txBox="1"/>
          <p:nvPr/>
        </p:nvSpPr>
        <p:spPr>
          <a:xfrm>
            <a:off x="4572000" y="1991618"/>
            <a:ext cx="4191000" cy="4109330"/>
          </a:xfrm>
          <a:prstGeom prst="rect">
            <a:avLst/>
          </a:prstGeom>
          <a:noFill/>
        </p:spPr>
        <p:txBody>
          <a:bodyPr wrap="square" rtlCol="0">
            <a:spAutoFit/>
          </a:bodyPr>
          <a:lstStyle/>
          <a:p>
            <a:pPr marL="342900" indent="-342900">
              <a:lnSpc>
                <a:spcPct val="150000"/>
              </a:lnSpc>
              <a:buAutoNum type="arabicPeriod"/>
            </a:pPr>
            <a:r>
              <a:rPr lang="en-US" sz="1600" dirty="0"/>
              <a:t>Create polynomial features from the original column using the function poly = </a:t>
            </a:r>
            <a:r>
              <a:rPr lang="en-US" sz="1600" dirty="0" err="1"/>
              <a:t>PolynomialFeatures</a:t>
            </a:r>
            <a:r>
              <a:rPr lang="en-US" sz="1600" dirty="0"/>
              <a:t>(degree=3, </a:t>
            </a:r>
            <a:r>
              <a:rPr lang="en-US" sz="1600" dirty="0" err="1"/>
              <a:t>include_bias</a:t>
            </a:r>
            <a:r>
              <a:rPr lang="en-US" sz="1600" dirty="0"/>
              <a:t>=False)</a:t>
            </a:r>
          </a:p>
          <a:p>
            <a:pPr marL="342900" indent="-342900">
              <a:lnSpc>
                <a:spcPct val="150000"/>
              </a:lnSpc>
              <a:buAutoNum type="arabicPeriod"/>
            </a:pPr>
            <a:r>
              <a:rPr lang="en-US" sz="1600" dirty="0"/>
              <a:t>In this example degree is 3 which means we will have x, x^2, x^3 as our features</a:t>
            </a:r>
          </a:p>
          <a:p>
            <a:pPr marL="342900" indent="-342900">
              <a:lnSpc>
                <a:spcPct val="150000"/>
              </a:lnSpc>
              <a:buAutoNum type="arabicPeriod"/>
            </a:pPr>
            <a:r>
              <a:rPr lang="en-US" sz="1600" dirty="0"/>
              <a:t>As expected, decision tree overfits while the linear model seems underfit at this degree</a:t>
            </a:r>
          </a:p>
          <a:p>
            <a:pPr marL="342900" indent="-342900">
              <a:lnSpc>
                <a:spcPct val="150000"/>
              </a:lnSpc>
              <a:buAutoNum type="arabicPeriod"/>
            </a:pPr>
            <a:endParaRPr lang="en-US" sz="1600" dirty="0"/>
          </a:p>
        </p:txBody>
      </p:sp>
      <p:pic>
        <p:nvPicPr>
          <p:cNvPr id="12290" name="Picture 2">
            <a:extLst>
              <a:ext uri="{FF2B5EF4-FFF2-40B4-BE49-F238E27FC236}">
                <a16:creationId xmlns:a16="http://schemas.microsoft.com/office/drawing/2014/main" xmlns="" id="{F9D1AA01-021C-4D48-8DB8-6DB3CC3B9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874" y="2162175"/>
            <a:ext cx="36957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21081FCF-49FB-4E4C-BBA1-BC12A8CDD1BA}"/>
              </a:ext>
            </a:extLst>
          </p:cNvPr>
          <p:cNvPicPr>
            <a:picLocks noChangeAspect="1"/>
          </p:cNvPicPr>
          <p:nvPr/>
        </p:nvPicPr>
        <p:blipFill>
          <a:blip r:embed="rId3"/>
          <a:stretch>
            <a:fillRect/>
          </a:stretch>
        </p:blipFill>
        <p:spPr>
          <a:xfrm>
            <a:off x="1143000" y="4848094"/>
            <a:ext cx="2676525" cy="866775"/>
          </a:xfrm>
          <a:prstGeom prst="rect">
            <a:avLst/>
          </a:prstGeom>
        </p:spPr>
      </p:pic>
      <p:sp>
        <p:nvSpPr>
          <p:cNvPr id="8" name="TextBox 7">
            <a:extLst>
              <a:ext uri="{FF2B5EF4-FFF2-40B4-BE49-F238E27FC236}">
                <a16:creationId xmlns:a16="http://schemas.microsoft.com/office/drawing/2014/main" xmlns="" id="{2EA8AD39-CAAA-481A-8DA2-259D3CEAC563}"/>
              </a:ext>
            </a:extLst>
          </p:cNvPr>
          <p:cNvSpPr txBox="1"/>
          <p:nvPr/>
        </p:nvSpPr>
        <p:spPr>
          <a:xfrm>
            <a:off x="9144" y="6096000"/>
            <a:ext cx="8820912" cy="523220"/>
          </a:xfrm>
          <a:prstGeom prst="rect">
            <a:avLst/>
          </a:prstGeom>
          <a:noFill/>
        </p:spPr>
        <p:txBody>
          <a:bodyPr wrap="square" rtlCol="0">
            <a:spAutoFit/>
          </a:bodyPr>
          <a:lstStyle/>
          <a:p>
            <a:r>
              <a:rPr lang="en-US" sz="1400" b="1" dirty="0"/>
              <a:t>Note</a:t>
            </a:r>
            <a:r>
              <a:rPr lang="en-US" sz="1400" dirty="0"/>
              <a:t>: This example uses a package </a:t>
            </a:r>
            <a:r>
              <a:rPr lang="en-US" sz="1400" dirty="0" err="1"/>
              <a:t>mglearn</a:t>
            </a:r>
            <a:r>
              <a:rPr lang="en-US" sz="1400" dirty="0"/>
              <a:t> which is available on Git (</a:t>
            </a:r>
            <a:r>
              <a:rPr lang="en-US" sz="1400" dirty="0">
                <a:hlinkClick r:id="rId4">
                  <a:extLst>
                    <a:ext uri="{A12FA001-AC4F-418D-AE19-62706E023703}">
                      <ahyp:hlinkClr xmlns:ahyp="http://schemas.microsoft.com/office/drawing/2018/hyperlinkcolor" xmlns="" val="tx"/>
                    </a:ext>
                  </a:extLst>
                </a:hlinkClick>
              </a:rPr>
              <a:t>https://github.com/amueller/mglearn</a:t>
            </a:r>
            <a:r>
              <a:rPr lang="en-US" sz="1400" dirty="0"/>
              <a:t>) and is used with a book</a:t>
            </a:r>
            <a:r>
              <a:rPr lang="en-US" sz="1400" dirty="0">
                <a:solidFill>
                  <a:schemeClr val="tx1">
                    <a:lumMod val="50000"/>
                    <a:lumOff val="50000"/>
                  </a:schemeClr>
                </a:solidFill>
              </a:rPr>
              <a:t> “</a:t>
            </a:r>
            <a:r>
              <a:rPr lang="en-US" sz="1400" b="1" dirty="0"/>
              <a:t>Introduction to Machine Learning with Python”</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221658541"/>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382000" cy="1077218"/>
          </a:xfrm>
          <a:prstGeom prst="rect">
            <a:avLst/>
          </a:prstGeom>
        </p:spPr>
        <p:txBody>
          <a:bodyPr wrap="square">
            <a:spAutoFit/>
          </a:bodyPr>
          <a:lstStyle/>
          <a:p>
            <a:r>
              <a:rPr lang="en-US" b="1" dirty="0"/>
              <a:t>Feature Engineering on Numeric data</a:t>
            </a:r>
          </a:p>
          <a:p>
            <a:endParaRPr lang="en-US" sz="1400" b="1" i="1" dirty="0"/>
          </a:p>
          <a:p>
            <a:r>
              <a:rPr lang="en-US" dirty="0"/>
              <a:t>Linear Model with binning and polynomial features</a:t>
            </a:r>
          </a:p>
          <a:p>
            <a:endParaRPr lang="en-US" sz="1400" dirty="0"/>
          </a:p>
        </p:txBody>
      </p:sp>
      <p:sp>
        <p:nvSpPr>
          <p:cNvPr id="2" name="TextBox 1">
            <a:extLst>
              <a:ext uri="{FF2B5EF4-FFF2-40B4-BE49-F238E27FC236}">
                <a16:creationId xmlns:a16="http://schemas.microsoft.com/office/drawing/2014/main" xmlns="" id="{678C92CC-0E50-4DA2-B09C-599F007C2374}"/>
              </a:ext>
            </a:extLst>
          </p:cNvPr>
          <p:cNvSpPr txBox="1"/>
          <p:nvPr/>
        </p:nvSpPr>
        <p:spPr>
          <a:xfrm>
            <a:off x="4572000" y="1991618"/>
            <a:ext cx="4191000" cy="4109330"/>
          </a:xfrm>
          <a:prstGeom prst="rect">
            <a:avLst/>
          </a:prstGeom>
          <a:noFill/>
        </p:spPr>
        <p:txBody>
          <a:bodyPr wrap="square" rtlCol="0">
            <a:spAutoFit/>
          </a:bodyPr>
          <a:lstStyle/>
          <a:p>
            <a:pPr marL="342900" indent="-342900">
              <a:lnSpc>
                <a:spcPct val="150000"/>
              </a:lnSpc>
              <a:buAutoNum type="arabicPeriod"/>
            </a:pPr>
            <a:r>
              <a:rPr lang="en-US" sz="1600" dirty="0"/>
              <a:t>Create polynomial features from the original column using the function poly = </a:t>
            </a:r>
            <a:r>
              <a:rPr lang="en-US" sz="1600" dirty="0" err="1"/>
              <a:t>PolynomialFeatures</a:t>
            </a:r>
            <a:r>
              <a:rPr lang="en-US" sz="1600" dirty="0"/>
              <a:t>(degree=3, </a:t>
            </a:r>
            <a:r>
              <a:rPr lang="en-US" sz="1600" dirty="0" err="1"/>
              <a:t>include_bias</a:t>
            </a:r>
            <a:r>
              <a:rPr lang="en-US" sz="1600" dirty="0"/>
              <a:t>=False)</a:t>
            </a:r>
          </a:p>
          <a:p>
            <a:pPr marL="342900" indent="-342900">
              <a:lnSpc>
                <a:spcPct val="150000"/>
              </a:lnSpc>
              <a:buAutoNum type="arabicPeriod"/>
            </a:pPr>
            <a:r>
              <a:rPr lang="en-US" sz="1600" dirty="0"/>
              <a:t>In this example degree is 3 which means we will have x, x^2, x^3 as our features</a:t>
            </a:r>
          </a:p>
          <a:p>
            <a:pPr marL="342900" indent="-342900">
              <a:lnSpc>
                <a:spcPct val="150000"/>
              </a:lnSpc>
              <a:buAutoNum type="arabicPeriod"/>
            </a:pPr>
            <a:r>
              <a:rPr lang="en-US" sz="1600" dirty="0"/>
              <a:t>As expected, decision tree overfits while the linear model seems underfit at this degree</a:t>
            </a:r>
          </a:p>
          <a:p>
            <a:pPr marL="342900" indent="-342900">
              <a:lnSpc>
                <a:spcPct val="150000"/>
              </a:lnSpc>
              <a:buAutoNum type="arabicPeriod"/>
            </a:pPr>
            <a:endParaRPr lang="en-US" sz="1600" dirty="0"/>
          </a:p>
        </p:txBody>
      </p:sp>
      <p:pic>
        <p:nvPicPr>
          <p:cNvPr id="12290" name="Picture 2">
            <a:extLst>
              <a:ext uri="{FF2B5EF4-FFF2-40B4-BE49-F238E27FC236}">
                <a16:creationId xmlns:a16="http://schemas.microsoft.com/office/drawing/2014/main" xmlns="" id="{F9D1AA01-021C-4D48-8DB8-6DB3CC3B9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874" y="2162175"/>
            <a:ext cx="36957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21081FCF-49FB-4E4C-BBA1-BC12A8CDD1BA}"/>
              </a:ext>
            </a:extLst>
          </p:cNvPr>
          <p:cNvPicPr>
            <a:picLocks noChangeAspect="1"/>
          </p:cNvPicPr>
          <p:nvPr/>
        </p:nvPicPr>
        <p:blipFill>
          <a:blip r:embed="rId3"/>
          <a:stretch>
            <a:fillRect/>
          </a:stretch>
        </p:blipFill>
        <p:spPr>
          <a:xfrm>
            <a:off x="1143000" y="4848094"/>
            <a:ext cx="2676525" cy="866775"/>
          </a:xfrm>
          <a:prstGeom prst="rect">
            <a:avLst/>
          </a:prstGeom>
        </p:spPr>
      </p:pic>
      <p:sp>
        <p:nvSpPr>
          <p:cNvPr id="6" name="TextBox 5">
            <a:extLst>
              <a:ext uri="{FF2B5EF4-FFF2-40B4-BE49-F238E27FC236}">
                <a16:creationId xmlns:a16="http://schemas.microsoft.com/office/drawing/2014/main" xmlns="" id="{D9DFC04C-A018-41E0-B709-4277D6C216E2}"/>
              </a:ext>
            </a:extLst>
          </p:cNvPr>
          <p:cNvSpPr txBox="1"/>
          <p:nvPr/>
        </p:nvSpPr>
        <p:spPr>
          <a:xfrm>
            <a:off x="9144" y="6096000"/>
            <a:ext cx="8820912" cy="523220"/>
          </a:xfrm>
          <a:prstGeom prst="rect">
            <a:avLst/>
          </a:prstGeom>
          <a:noFill/>
        </p:spPr>
        <p:txBody>
          <a:bodyPr wrap="square" rtlCol="0">
            <a:spAutoFit/>
          </a:bodyPr>
          <a:lstStyle/>
          <a:p>
            <a:r>
              <a:rPr lang="en-US" sz="1400" b="1" dirty="0"/>
              <a:t>Note</a:t>
            </a:r>
            <a:r>
              <a:rPr lang="en-US" sz="1400" dirty="0"/>
              <a:t>: This example uses a package </a:t>
            </a:r>
            <a:r>
              <a:rPr lang="en-US" sz="1400" dirty="0" err="1"/>
              <a:t>mglearn</a:t>
            </a:r>
            <a:r>
              <a:rPr lang="en-US" sz="1400" dirty="0"/>
              <a:t> which is available on Git (</a:t>
            </a:r>
            <a:r>
              <a:rPr lang="en-US" sz="1400" dirty="0">
                <a:hlinkClick r:id="rId4">
                  <a:extLst>
                    <a:ext uri="{A12FA001-AC4F-418D-AE19-62706E023703}">
                      <ahyp:hlinkClr xmlns:ahyp="http://schemas.microsoft.com/office/drawing/2018/hyperlinkcolor" xmlns="" val="tx"/>
                    </a:ext>
                  </a:extLst>
                </a:hlinkClick>
              </a:rPr>
              <a:t>https://github.com/amueller/mglearn</a:t>
            </a:r>
            <a:r>
              <a:rPr lang="en-US" sz="1400" dirty="0"/>
              <a:t>) and is used with a book</a:t>
            </a:r>
            <a:r>
              <a:rPr lang="en-US" sz="1400" dirty="0">
                <a:solidFill>
                  <a:schemeClr val="tx1">
                    <a:lumMod val="50000"/>
                    <a:lumOff val="50000"/>
                  </a:schemeClr>
                </a:solidFill>
              </a:rPr>
              <a:t> “</a:t>
            </a:r>
            <a:r>
              <a:rPr lang="en-US" sz="1400" b="1" dirty="0"/>
              <a:t>Introduction to Machine Learning with Python”</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581837917"/>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382000" cy="1077218"/>
          </a:xfrm>
          <a:prstGeom prst="rect">
            <a:avLst/>
          </a:prstGeom>
        </p:spPr>
        <p:txBody>
          <a:bodyPr wrap="square">
            <a:spAutoFit/>
          </a:bodyPr>
          <a:lstStyle/>
          <a:p>
            <a:r>
              <a:rPr lang="en-US" b="1" dirty="0"/>
              <a:t>Feature Engineering on Numeric data</a:t>
            </a:r>
          </a:p>
          <a:p>
            <a:endParaRPr lang="en-US" sz="1400" b="1" i="1" dirty="0"/>
          </a:p>
          <a:p>
            <a:r>
              <a:rPr lang="en-US" dirty="0"/>
              <a:t>Linear Model with binning and polynomial features</a:t>
            </a:r>
          </a:p>
          <a:p>
            <a:endParaRPr lang="en-US" sz="1400" dirty="0"/>
          </a:p>
        </p:txBody>
      </p:sp>
      <p:sp>
        <p:nvSpPr>
          <p:cNvPr id="2" name="TextBox 1">
            <a:extLst>
              <a:ext uri="{FF2B5EF4-FFF2-40B4-BE49-F238E27FC236}">
                <a16:creationId xmlns:a16="http://schemas.microsoft.com/office/drawing/2014/main" xmlns="" id="{678C92CC-0E50-4DA2-B09C-599F007C2374}"/>
              </a:ext>
            </a:extLst>
          </p:cNvPr>
          <p:cNvSpPr txBox="1"/>
          <p:nvPr/>
        </p:nvSpPr>
        <p:spPr>
          <a:xfrm>
            <a:off x="4572000" y="1676400"/>
            <a:ext cx="4191000" cy="4478662"/>
          </a:xfrm>
          <a:prstGeom prst="rect">
            <a:avLst/>
          </a:prstGeom>
          <a:noFill/>
        </p:spPr>
        <p:txBody>
          <a:bodyPr wrap="square" rtlCol="0">
            <a:spAutoFit/>
          </a:bodyPr>
          <a:lstStyle/>
          <a:p>
            <a:pPr marL="342900" indent="-342900">
              <a:lnSpc>
                <a:spcPct val="150000"/>
              </a:lnSpc>
              <a:buAutoNum type="arabicPeriod"/>
            </a:pPr>
            <a:r>
              <a:rPr lang="en-US" sz="1600" dirty="0"/>
              <a:t>Create polynomial features from the original column using the function poly = </a:t>
            </a:r>
            <a:r>
              <a:rPr lang="en-US" sz="1600" dirty="0" err="1"/>
              <a:t>PolynomialFeatures</a:t>
            </a:r>
            <a:r>
              <a:rPr lang="en-US" sz="1600" dirty="0"/>
              <a:t>(degree=15, </a:t>
            </a:r>
            <a:r>
              <a:rPr lang="en-US" sz="1600" dirty="0" err="1"/>
              <a:t>include_bias</a:t>
            </a:r>
            <a:r>
              <a:rPr lang="en-US" sz="1600" dirty="0"/>
              <a:t>=False)</a:t>
            </a:r>
          </a:p>
          <a:p>
            <a:pPr marL="342900" indent="-342900">
              <a:lnSpc>
                <a:spcPct val="150000"/>
              </a:lnSpc>
              <a:buAutoNum type="arabicPeriod"/>
            </a:pPr>
            <a:r>
              <a:rPr lang="en-US" sz="1600" dirty="0"/>
              <a:t> The linear regression line is now looking a better fit </a:t>
            </a:r>
          </a:p>
          <a:p>
            <a:pPr marL="342900" indent="-342900">
              <a:lnSpc>
                <a:spcPct val="150000"/>
              </a:lnSpc>
              <a:buAutoNum type="arabicPeriod"/>
            </a:pPr>
            <a:r>
              <a:rPr lang="en-US" sz="1600" dirty="0"/>
              <a:t>Polynomial features have a problem  with extreme values or in regions where data is scant. </a:t>
            </a:r>
          </a:p>
          <a:p>
            <a:pPr marL="342900" indent="-342900">
              <a:lnSpc>
                <a:spcPct val="150000"/>
              </a:lnSpc>
              <a:buAutoNum type="arabicPeriod"/>
            </a:pPr>
            <a:r>
              <a:rPr lang="en-US" sz="1600" dirty="0"/>
              <a:t>SVM /SVR may be a natural choice as SVR generates features using kernels automatically</a:t>
            </a:r>
          </a:p>
        </p:txBody>
      </p:sp>
      <p:pic>
        <p:nvPicPr>
          <p:cNvPr id="14340" name="Picture 4">
            <a:extLst>
              <a:ext uri="{FF2B5EF4-FFF2-40B4-BE49-F238E27FC236}">
                <a16:creationId xmlns:a16="http://schemas.microsoft.com/office/drawing/2014/main" xmlns="" id="{22A1FE7A-00BD-4707-8E32-F57166B45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2089971"/>
            <a:ext cx="36957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F4533F60-7170-479B-BA9C-2EBB07DC651D}"/>
              </a:ext>
            </a:extLst>
          </p:cNvPr>
          <p:cNvPicPr>
            <a:picLocks noChangeAspect="1"/>
          </p:cNvPicPr>
          <p:nvPr/>
        </p:nvPicPr>
        <p:blipFill>
          <a:blip r:embed="rId3"/>
          <a:stretch>
            <a:fillRect/>
          </a:stretch>
        </p:blipFill>
        <p:spPr>
          <a:xfrm>
            <a:off x="1066800" y="5077968"/>
            <a:ext cx="2667000" cy="838200"/>
          </a:xfrm>
          <a:prstGeom prst="rect">
            <a:avLst/>
          </a:prstGeom>
        </p:spPr>
      </p:pic>
      <p:sp>
        <p:nvSpPr>
          <p:cNvPr id="9" name="TextBox 8">
            <a:extLst>
              <a:ext uri="{FF2B5EF4-FFF2-40B4-BE49-F238E27FC236}">
                <a16:creationId xmlns:a16="http://schemas.microsoft.com/office/drawing/2014/main" xmlns="" id="{BE72E505-AC4A-4C7B-AB29-A28F2DBFA168}"/>
              </a:ext>
            </a:extLst>
          </p:cNvPr>
          <p:cNvSpPr txBox="1"/>
          <p:nvPr/>
        </p:nvSpPr>
        <p:spPr>
          <a:xfrm>
            <a:off x="9144" y="6248400"/>
            <a:ext cx="8820912" cy="523220"/>
          </a:xfrm>
          <a:prstGeom prst="rect">
            <a:avLst/>
          </a:prstGeom>
          <a:noFill/>
        </p:spPr>
        <p:txBody>
          <a:bodyPr wrap="square" rtlCol="0">
            <a:spAutoFit/>
          </a:bodyPr>
          <a:lstStyle/>
          <a:p>
            <a:r>
              <a:rPr lang="en-US" sz="1400" b="1" dirty="0"/>
              <a:t>Note</a:t>
            </a:r>
            <a:r>
              <a:rPr lang="en-US" sz="1400" dirty="0"/>
              <a:t>: This example uses a package </a:t>
            </a:r>
            <a:r>
              <a:rPr lang="en-US" sz="1400" dirty="0" err="1"/>
              <a:t>mglearn</a:t>
            </a:r>
            <a:r>
              <a:rPr lang="en-US" sz="1400" dirty="0"/>
              <a:t> which is available on Git (</a:t>
            </a:r>
            <a:r>
              <a:rPr lang="en-US" sz="1400" dirty="0">
                <a:hlinkClick r:id="rId4">
                  <a:extLst>
                    <a:ext uri="{A12FA001-AC4F-418D-AE19-62706E023703}">
                      <ahyp:hlinkClr xmlns:ahyp="http://schemas.microsoft.com/office/drawing/2018/hyperlinkcolor" xmlns="" val="tx"/>
                    </a:ext>
                  </a:extLst>
                </a:hlinkClick>
              </a:rPr>
              <a:t>https://github.com/amueller/mglearn</a:t>
            </a:r>
            <a:r>
              <a:rPr lang="en-US" sz="1400" dirty="0"/>
              <a:t>) and is used with a book</a:t>
            </a:r>
            <a:r>
              <a:rPr lang="en-US" sz="1400" dirty="0">
                <a:solidFill>
                  <a:schemeClr val="tx1">
                    <a:lumMod val="50000"/>
                    <a:lumOff val="50000"/>
                  </a:schemeClr>
                </a:solidFill>
              </a:rPr>
              <a:t> “</a:t>
            </a:r>
            <a:r>
              <a:rPr lang="en-US" sz="1400" b="1" dirty="0"/>
              <a:t>Introduction to Machine Learning with Python”</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2805237291"/>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xmlns="" id="{25C57503-2F9C-48B3-BECC-EA27F1ED2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373" y="1885950"/>
            <a:ext cx="36957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xmlns="" id="{3E5EA7DA-8974-4695-A4C9-E00F12E55576}"/>
              </a:ext>
            </a:extLst>
          </p:cNvPr>
          <p:cNvPicPr>
            <a:picLocks noChangeAspect="1"/>
          </p:cNvPicPr>
          <p:nvPr/>
        </p:nvPicPr>
        <p:blipFill>
          <a:blip r:embed="rId3"/>
          <a:stretch>
            <a:fillRect/>
          </a:stretch>
        </p:blipFill>
        <p:spPr>
          <a:xfrm>
            <a:off x="990601" y="4343400"/>
            <a:ext cx="3429000" cy="590550"/>
          </a:xfrm>
          <a:prstGeom prst="rect">
            <a:avLst/>
          </a:prstGeom>
        </p:spPr>
      </p:pic>
      <p:sp>
        <p:nvSpPr>
          <p:cNvPr id="5" name="TextBox 4">
            <a:extLst>
              <a:ext uri="{FF2B5EF4-FFF2-40B4-BE49-F238E27FC236}">
                <a16:creationId xmlns:a16="http://schemas.microsoft.com/office/drawing/2014/main" xmlns="" id="{8973EF48-1E4A-49CA-B0CC-83491BB138BD}"/>
              </a:ext>
            </a:extLst>
          </p:cNvPr>
          <p:cNvSpPr txBox="1"/>
          <p:nvPr/>
        </p:nvSpPr>
        <p:spPr>
          <a:xfrm>
            <a:off x="4572000" y="1524000"/>
            <a:ext cx="4191000" cy="4847994"/>
          </a:xfrm>
          <a:prstGeom prst="rect">
            <a:avLst/>
          </a:prstGeom>
          <a:noFill/>
        </p:spPr>
        <p:txBody>
          <a:bodyPr wrap="square" rtlCol="0">
            <a:spAutoFit/>
          </a:bodyPr>
          <a:lstStyle/>
          <a:p>
            <a:pPr marL="342900" indent="-342900">
              <a:lnSpc>
                <a:spcPct val="150000"/>
              </a:lnSpc>
              <a:buAutoNum type="arabicPeriod"/>
            </a:pPr>
            <a:r>
              <a:rPr lang="en-US" sz="1600" dirty="0"/>
              <a:t>SVM generates polynomial features based on the degree mentioned. Default degree = 3</a:t>
            </a:r>
          </a:p>
          <a:p>
            <a:pPr marL="342900" indent="-342900">
              <a:lnSpc>
                <a:spcPct val="150000"/>
              </a:lnSpc>
              <a:buAutoNum type="arabicPeriod"/>
            </a:pPr>
            <a:r>
              <a:rPr lang="en-US" sz="1600" dirty="0"/>
              <a:t>The gamma factor controls the flexibility of the curve</a:t>
            </a:r>
          </a:p>
          <a:p>
            <a:pPr marL="342900" indent="-342900">
              <a:lnSpc>
                <a:spcPct val="150000"/>
              </a:lnSpc>
              <a:buAutoNum type="arabicPeriod"/>
            </a:pPr>
            <a:r>
              <a:rPr lang="en-US" sz="1600" dirty="0"/>
              <a:t>Since SVM uses kernel tricks, it does not generate all the synthetic features. However, it gets the benefits of the same </a:t>
            </a:r>
          </a:p>
          <a:p>
            <a:pPr marL="342900" indent="-342900">
              <a:lnSpc>
                <a:spcPct val="150000"/>
              </a:lnSpc>
              <a:buAutoNum type="arabicPeriod"/>
            </a:pPr>
            <a:r>
              <a:rPr lang="en-US" sz="1600" dirty="0"/>
              <a:t>Kernel trick saves computation time and resources which may prove too costly when working with polynomial features</a:t>
            </a:r>
          </a:p>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xmlns="" id="{268879FD-6007-48FA-819F-E337C0922F56}"/>
              </a:ext>
            </a:extLst>
          </p:cNvPr>
          <p:cNvSpPr/>
          <p:nvPr/>
        </p:nvSpPr>
        <p:spPr>
          <a:xfrm>
            <a:off x="228600" y="914400"/>
            <a:ext cx="8382000" cy="1077218"/>
          </a:xfrm>
          <a:prstGeom prst="rect">
            <a:avLst/>
          </a:prstGeom>
        </p:spPr>
        <p:txBody>
          <a:bodyPr wrap="square">
            <a:spAutoFit/>
          </a:bodyPr>
          <a:lstStyle/>
          <a:p>
            <a:r>
              <a:rPr lang="en-US" b="1" dirty="0"/>
              <a:t>Feature Engineering on Numeric data</a:t>
            </a:r>
          </a:p>
          <a:p>
            <a:endParaRPr lang="en-US" sz="1400" b="1" i="1" dirty="0"/>
          </a:p>
          <a:p>
            <a:r>
              <a:rPr lang="en-US" dirty="0"/>
              <a:t>Linear Model with SVM/SVR Kernel Tricks</a:t>
            </a:r>
          </a:p>
          <a:p>
            <a:endParaRPr lang="en-US" sz="1400" dirty="0"/>
          </a:p>
        </p:txBody>
      </p:sp>
      <p:sp>
        <p:nvSpPr>
          <p:cNvPr id="7" name="TextBox 6">
            <a:extLst>
              <a:ext uri="{FF2B5EF4-FFF2-40B4-BE49-F238E27FC236}">
                <a16:creationId xmlns:a16="http://schemas.microsoft.com/office/drawing/2014/main" xmlns="" id="{D119FC62-7FD0-44CD-87B3-00966EF01D02}"/>
              </a:ext>
            </a:extLst>
          </p:cNvPr>
          <p:cNvSpPr txBox="1"/>
          <p:nvPr/>
        </p:nvSpPr>
        <p:spPr>
          <a:xfrm>
            <a:off x="9144" y="6172200"/>
            <a:ext cx="8820912" cy="523220"/>
          </a:xfrm>
          <a:prstGeom prst="rect">
            <a:avLst/>
          </a:prstGeom>
          <a:noFill/>
        </p:spPr>
        <p:txBody>
          <a:bodyPr wrap="square" rtlCol="0">
            <a:spAutoFit/>
          </a:bodyPr>
          <a:lstStyle/>
          <a:p>
            <a:r>
              <a:rPr lang="en-US" sz="1400" b="1" dirty="0"/>
              <a:t>Note</a:t>
            </a:r>
            <a:r>
              <a:rPr lang="en-US" sz="1400" dirty="0"/>
              <a:t>: This example uses a package </a:t>
            </a:r>
            <a:r>
              <a:rPr lang="en-US" sz="1400" dirty="0" err="1"/>
              <a:t>mglearn</a:t>
            </a:r>
            <a:r>
              <a:rPr lang="en-US" sz="1400" dirty="0"/>
              <a:t> which is available on Git (</a:t>
            </a:r>
            <a:r>
              <a:rPr lang="en-US" sz="1400" dirty="0">
                <a:hlinkClick r:id="rId4">
                  <a:extLst>
                    <a:ext uri="{A12FA001-AC4F-418D-AE19-62706E023703}">
                      <ahyp:hlinkClr xmlns:ahyp="http://schemas.microsoft.com/office/drawing/2018/hyperlinkcolor" xmlns="" val="tx"/>
                    </a:ext>
                  </a:extLst>
                </a:hlinkClick>
              </a:rPr>
              <a:t>https://github.com/amueller/mglearn</a:t>
            </a:r>
            <a:r>
              <a:rPr lang="en-US" sz="1400" dirty="0"/>
              <a:t>) and is used with a book</a:t>
            </a:r>
            <a:r>
              <a:rPr lang="en-US" sz="1400" dirty="0">
                <a:solidFill>
                  <a:schemeClr val="tx1">
                    <a:lumMod val="50000"/>
                    <a:lumOff val="50000"/>
                  </a:schemeClr>
                </a:solidFill>
              </a:rPr>
              <a:t> “</a:t>
            </a:r>
            <a:r>
              <a:rPr lang="en-US" sz="1400" b="1" dirty="0"/>
              <a:t>Introduction to Machine Learning with Python”</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295224585"/>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73EF48-1E4A-49CA-B0CC-83491BB138BD}"/>
              </a:ext>
            </a:extLst>
          </p:cNvPr>
          <p:cNvSpPr txBox="1"/>
          <p:nvPr/>
        </p:nvSpPr>
        <p:spPr>
          <a:xfrm>
            <a:off x="381000" y="1799266"/>
            <a:ext cx="8382000" cy="3001334"/>
          </a:xfrm>
          <a:prstGeom prst="rect">
            <a:avLst/>
          </a:prstGeom>
          <a:noFill/>
        </p:spPr>
        <p:txBody>
          <a:bodyPr wrap="square" rtlCol="0">
            <a:spAutoFit/>
          </a:bodyPr>
          <a:lstStyle/>
          <a:p>
            <a:pPr marL="342900" indent="-342900">
              <a:lnSpc>
                <a:spcPct val="150000"/>
              </a:lnSpc>
              <a:buAutoNum type="arabicPeriod"/>
            </a:pPr>
            <a:r>
              <a:rPr lang="en-US" sz="1600" dirty="0"/>
              <a:t>SVM generates polynomial features based on the degree mentioned. Default degree = 3</a:t>
            </a:r>
          </a:p>
          <a:p>
            <a:pPr marL="342900" indent="-342900">
              <a:lnSpc>
                <a:spcPct val="150000"/>
              </a:lnSpc>
              <a:buAutoNum type="arabicPeriod"/>
            </a:pPr>
            <a:r>
              <a:rPr lang="en-US" sz="1600" dirty="0"/>
              <a:t>The gamma factor controls the flexibility of the curve</a:t>
            </a:r>
          </a:p>
          <a:p>
            <a:pPr marL="342900" indent="-342900">
              <a:lnSpc>
                <a:spcPct val="150000"/>
              </a:lnSpc>
              <a:buAutoNum type="arabicPeriod"/>
            </a:pPr>
            <a:r>
              <a:rPr lang="en-US" sz="1600" dirty="0"/>
              <a:t>Since SVM uses kernel tricks, it does not generate all the synthetic features. However, it gets the benefits of the same </a:t>
            </a:r>
          </a:p>
          <a:p>
            <a:pPr marL="342900" indent="-342900">
              <a:lnSpc>
                <a:spcPct val="150000"/>
              </a:lnSpc>
              <a:buAutoNum type="arabicPeriod"/>
            </a:pPr>
            <a:r>
              <a:rPr lang="en-US" sz="1600" dirty="0"/>
              <a:t>Kernel trick saves computation time and resources which may prove too costly when working with polynomial features</a:t>
            </a:r>
          </a:p>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xmlns="" id="{9349FBD0-5A5E-4F51-8DA1-3CF6A5DD5961}"/>
              </a:ext>
            </a:extLst>
          </p:cNvPr>
          <p:cNvSpPr/>
          <p:nvPr/>
        </p:nvSpPr>
        <p:spPr>
          <a:xfrm>
            <a:off x="228600" y="914400"/>
            <a:ext cx="8382000" cy="1077218"/>
          </a:xfrm>
          <a:prstGeom prst="rect">
            <a:avLst/>
          </a:prstGeom>
        </p:spPr>
        <p:txBody>
          <a:bodyPr wrap="square">
            <a:spAutoFit/>
          </a:bodyPr>
          <a:lstStyle/>
          <a:p>
            <a:r>
              <a:rPr lang="en-US" b="1" dirty="0"/>
              <a:t>Regularization for Feature Selection</a:t>
            </a:r>
          </a:p>
          <a:p>
            <a:endParaRPr lang="en-US" sz="1400" b="1" i="1" dirty="0"/>
          </a:p>
          <a:p>
            <a:r>
              <a:rPr lang="en-US" dirty="0"/>
              <a:t>Linear Model with binning and polynomial features</a:t>
            </a:r>
          </a:p>
          <a:p>
            <a:endParaRPr lang="en-US" sz="1400" dirty="0"/>
          </a:p>
        </p:txBody>
      </p:sp>
    </p:spTree>
    <p:extLst>
      <p:ext uri="{BB962C8B-B14F-4D97-AF65-F5344CB8AC3E}">
        <p14:creationId xmlns:p14="http://schemas.microsoft.com/office/powerpoint/2010/main" val="3324763768"/>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4795159"/>
          </a:xfrm>
        </p:spPr>
        <p:txBody>
          <a:bodyPr>
            <a:spAutoFit/>
          </a:bodyPr>
          <a:lstStyle/>
          <a:p>
            <a:pPr marL="0" indent="0">
              <a:buNone/>
            </a:pPr>
            <a:r>
              <a:rPr lang="en-IN" sz="1800" b="1" u="sng" dirty="0"/>
              <a:t>Linear Regression Model </a:t>
            </a:r>
            <a:r>
              <a:rPr lang="en-IN" sz="1800" b="1" dirty="0"/>
              <a:t>-</a:t>
            </a:r>
          </a:p>
          <a:p>
            <a:pPr marL="0" indent="0">
              <a:buNone/>
            </a:pPr>
            <a:endParaRPr lang="en-IN" sz="1400" dirty="0"/>
          </a:p>
          <a:p>
            <a:pPr marL="0" indent="0">
              <a:buNone/>
            </a:pPr>
            <a:r>
              <a:rPr lang="en-US" sz="1800" dirty="0"/>
              <a:t>Lab- 1- Estimating mileage based on features of a second hand car</a:t>
            </a:r>
          </a:p>
          <a:p>
            <a:pPr marL="0" indent="0">
              <a:buNone/>
            </a:pPr>
            <a:endParaRPr lang="en-US" sz="1800" dirty="0"/>
          </a:p>
          <a:p>
            <a:pPr marL="0" indent="0">
              <a:buNone/>
            </a:pPr>
            <a:r>
              <a:rPr lang="en-US" sz="1800" dirty="0"/>
              <a:t>Description – Sample data is available at </a:t>
            </a:r>
            <a:r>
              <a:rPr lang="en-US" sz="1800" dirty="0">
                <a:hlinkClick r:id="rId3"/>
              </a:rPr>
              <a:t>https://archive.ics.uci.edu/ml/datasets/Auto+MPG</a:t>
            </a:r>
            <a:endParaRPr lang="en-US" sz="1800" dirty="0"/>
          </a:p>
          <a:p>
            <a:pPr marL="0" indent="0">
              <a:buNone/>
            </a:pPr>
            <a:endParaRPr lang="en-US" sz="1800" dirty="0"/>
          </a:p>
          <a:p>
            <a:pPr marL="0" indent="0">
              <a:buNone/>
            </a:pPr>
            <a:r>
              <a:rPr lang="en-US" sz="1800" dirty="0"/>
              <a:t>The dataset has 9 attributes listed below that define the quality</a:t>
            </a:r>
          </a:p>
          <a:p>
            <a:pPr marL="0" indent="0">
              <a:buNone/>
            </a:pPr>
            <a:r>
              <a:rPr lang="en-US" sz="1400" dirty="0"/>
              <a:t>1. mpg: continuous </a:t>
            </a:r>
            <a:br>
              <a:rPr lang="en-US" sz="1400" dirty="0"/>
            </a:br>
            <a:r>
              <a:rPr lang="en-US" sz="1400" dirty="0"/>
              <a:t>2. cylinders: multi-valued discrete </a:t>
            </a:r>
            <a:br>
              <a:rPr lang="en-US" sz="1400" dirty="0"/>
            </a:br>
            <a:r>
              <a:rPr lang="en-US" sz="1400" dirty="0"/>
              <a:t>3. displacement: continuous </a:t>
            </a:r>
            <a:br>
              <a:rPr lang="en-US" sz="1400" dirty="0"/>
            </a:br>
            <a:r>
              <a:rPr lang="en-US" sz="1400" dirty="0"/>
              <a:t>4. horsepower: continuous </a:t>
            </a:r>
            <a:br>
              <a:rPr lang="en-US" sz="1400" dirty="0"/>
            </a:br>
            <a:r>
              <a:rPr lang="en-US" sz="1400" dirty="0"/>
              <a:t>5. weight: continuous </a:t>
            </a:r>
            <a:br>
              <a:rPr lang="en-US" sz="1400" dirty="0"/>
            </a:br>
            <a:r>
              <a:rPr lang="en-US" sz="1400" dirty="0"/>
              <a:t>6. acceleration: continuous </a:t>
            </a:r>
            <a:br>
              <a:rPr lang="en-US" sz="1400" dirty="0"/>
            </a:br>
            <a:r>
              <a:rPr lang="en-US" sz="1400" dirty="0"/>
              <a:t>7. model year: multi-valued discrete </a:t>
            </a:r>
            <a:br>
              <a:rPr lang="en-US" sz="1400" dirty="0"/>
            </a:br>
            <a:r>
              <a:rPr lang="en-US" sz="1400" dirty="0"/>
              <a:t>8. origin: multi-valued discrete </a:t>
            </a:r>
            <a:br>
              <a:rPr lang="en-US" sz="1400" dirty="0"/>
            </a:br>
            <a:r>
              <a:rPr lang="en-US" sz="1400" dirty="0"/>
              <a:t>9. car name: string (unique for each instance)</a:t>
            </a:r>
            <a:br>
              <a:rPr lang="en-US" sz="1400" dirty="0"/>
            </a:br>
            <a:endParaRPr lang="en-US" sz="1600" dirty="0"/>
          </a:p>
        </p:txBody>
      </p:sp>
      <p:sp>
        <p:nvSpPr>
          <p:cNvPr id="2" name="TextBox 1">
            <a:extLst>
              <a:ext uri="{FF2B5EF4-FFF2-40B4-BE49-F238E27FC236}">
                <a16:creationId xmlns:a16="http://schemas.microsoft.com/office/drawing/2014/main" xmlns="" id="{0F375CDD-F32D-4FC0-9FEC-973FFF24097D}"/>
              </a:ext>
            </a:extLst>
          </p:cNvPr>
          <p:cNvSpPr txBox="1"/>
          <p:nvPr/>
        </p:nvSpPr>
        <p:spPr>
          <a:xfrm>
            <a:off x="5181600" y="6096000"/>
            <a:ext cx="3198311" cy="338554"/>
          </a:xfrm>
          <a:prstGeom prst="rect">
            <a:avLst/>
          </a:prstGeom>
          <a:noFill/>
        </p:spPr>
        <p:txBody>
          <a:bodyPr wrap="none" rtlCol="0">
            <a:spAutoFit/>
          </a:bodyPr>
          <a:lstStyle/>
          <a:p>
            <a:r>
              <a:rPr lang="en-US" sz="1600" b="1" dirty="0">
                <a:solidFill>
                  <a:srgbClr val="000000"/>
                </a:solidFill>
              </a:rPr>
              <a:t>Sol </a:t>
            </a:r>
            <a:r>
              <a:rPr lang="en-US" sz="1400" b="1" dirty="0">
                <a:solidFill>
                  <a:srgbClr val="000000"/>
                </a:solidFill>
              </a:rPr>
              <a:t>:</a:t>
            </a:r>
            <a:r>
              <a:rPr lang="en-US" sz="1400" dirty="0">
                <a:solidFill>
                  <a:srgbClr val="000000"/>
                </a:solidFill>
              </a:rPr>
              <a:t> </a:t>
            </a:r>
            <a:r>
              <a:rPr lang="en-US" sz="1400" dirty="0" err="1">
                <a:solidFill>
                  <a:srgbClr val="000000"/>
                </a:solidFill>
              </a:rPr>
              <a:t>Ridge_Lasso_Regression.ipynb</a:t>
            </a:r>
            <a:endParaRPr lang="en-US" sz="1400" dirty="0">
              <a:solidFill>
                <a:srgbClr val="000000"/>
              </a:solidFill>
            </a:endParaRPr>
          </a:p>
        </p:txBody>
      </p:sp>
    </p:spTree>
    <p:extLst>
      <p:ext uri="{BB962C8B-B14F-4D97-AF65-F5344CB8AC3E}">
        <p14:creationId xmlns:p14="http://schemas.microsoft.com/office/powerpoint/2010/main" val="3796953987"/>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1066800"/>
            <a:ext cx="8382000" cy="5596404"/>
          </a:xfrm>
          <a:prstGeom prst="rect">
            <a:avLst/>
          </a:prstGeom>
        </p:spPr>
        <p:txBody>
          <a:bodyPr wrap="square">
            <a:spAutoFit/>
          </a:bodyPr>
          <a:lstStyle/>
          <a:p>
            <a:r>
              <a:rPr lang="en-US" b="1" dirty="0"/>
              <a:t>Exploratory data analytics (EDA)</a:t>
            </a:r>
          </a:p>
          <a:p>
            <a:endParaRPr lang="en-US" sz="1400" b="1" i="1" dirty="0"/>
          </a:p>
          <a:p>
            <a:r>
              <a:rPr lang="en-US" dirty="0"/>
              <a:t>Some of the key activities performed in EDA include – </a:t>
            </a:r>
          </a:p>
          <a:p>
            <a:endParaRPr lang="en-US" sz="1400" dirty="0"/>
          </a:p>
          <a:p>
            <a:pPr marL="342900" lvl="1" indent="-342900" algn="just">
              <a:lnSpc>
                <a:spcPct val="150000"/>
              </a:lnSpc>
              <a:buFont typeface="+mj-lt"/>
              <a:buAutoNum type="arabicPeriod"/>
            </a:pPr>
            <a:r>
              <a:rPr lang="en-US" dirty="0"/>
              <a:t>Meaningful standardized names to the attributes</a:t>
            </a:r>
          </a:p>
          <a:p>
            <a:pPr marL="342900" lvl="1" indent="-342900" algn="just">
              <a:lnSpc>
                <a:spcPct val="150000"/>
              </a:lnSpc>
              <a:buFont typeface="+mj-lt"/>
              <a:buAutoNum type="arabicPeriod"/>
            </a:pPr>
            <a:r>
              <a:rPr lang="en-US" dirty="0"/>
              <a:t>Meta information about the data. Describe the column level details such as  what it is, how it was collected, units of measurement, frequency of measurement, possible range of values etc.</a:t>
            </a:r>
          </a:p>
          <a:p>
            <a:pPr marL="342900" lvl="1" indent="-342900" algn="just">
              <a:lnSpc>
                <a:spcPct val="150000"/>
              </a:lnSpc>
              <a:buFont typeface="+mj-lt"/>
              <a:buAutoNum type="arabicPeriod"/>
            </a:pPr>
            <a:r>
              <a:rPr lang="en-US" dirty="0"/>
              <a:t>List and address the challenges that one will face using the data in its existing form. For e.g. missing values, outliers, data shift, sampling bias </a:t>
            </a:r>
          </a:p>
          <a:p>
            <a:pPr marL="342900" lvl="1" indent="-342900" algn="just">
              <a:lnSpc>
                <a:spcPct val="150000"/>
              </a:lnSpc>
              <a:buFont typeface="+mj-lt"/>
              <a:buAutoNum type="arabicPeriod"/>
            </a:pPr>
            <a:r>
              <a:rPr lang="en-US" dirty="0"/>
              <a:t>Descriptive stats – spread(central values , skew, tails), </a:t>
            </a:r>
            <a:r>
              <a:rPr lang="en-US" dirty="0" err="1"/>
              <a:t>mixup</a:t>
            </a:r>
            <a:r>
              <a:rPr lang="en-US" dirty="0"/>
              <a:t> of gaussians</a:t>
            </a:r>
          </a:p>
          <a:p>
            <a:pPr marL="342900" lvl="1" indent="-342900" algn="just">
              <a:lnSpc>
                <a:spcPct val="150000"/>
              </a:lnSpc>
              <a:buFont typeface="+mj-lt"/>
              <a:buAutoNum type="arabicPeriod"/>
            </a:pPr>
            <a:r>
              <a:rPr lang="en-US" dirty="0"/>
              <a:t>Data distribution across different target classes (if in classification domain)</a:t>
            </a:r>
          </a:p>
          <a:p>
            <a:pPr marL="342900" lvl="1" indent="-342900" algn="just">
              <a:lnSpc>
                <a:spcPct val="150000"/>
              </a:lnSpc>
              <a:buFont typeface="+mj-lt"/>
              <a:buAutoNum type="arabicPeriod"/>
            </a:pPr>
            <a:r>
              <a:rPr lang="en-US" dirty="0"/>
              <a:t>Outlier analysis and strategy for imputations</a:t>
            </a:r>
          </a:p>
          <a:p>
            <a:pPr marL="342900" lvl="1" indent="-342900" algn="just">
              <a:lnSpc>
                <a:spcPct val="150000"/>
              </a:lnSpc>
              <a:buFont typeface="+mj-lt"/>
              <a:buAutoNum type="arabicPeriod"/>
            </a:pPr>
            <a:r>
              <a:rPr lang="en-US" dirty="0"/>
              <a:t>Assessing the impact of the actions taken on the data (modified the distribution? </a:t>
            </a:r>
            <a:endParaRPr lang="en-IN" sz="1600" dirty="0"/>
          </a:p>
        </p:txBody>
      </p:sp>
    </p:spTree>
    <p:extLst>
      <p:ext uri="{BB962C8B-B14F-4D97-AF65-F5344CB8AC3E}">
        <p14:creationId xmlns:p14="http://schemas.microsoft.com/office/powerpoint/2010/main" val="499845064"/>
      </p:ext>
    </p:extLst>
  </p:cSld>
  <p:clrMapOvr>
    <a:masterClrMapping/>
  </p:clrMapOvr>
  <p:transition spd="med">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5626156"/>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When we have too many parameters and exposed to curse of dimensionality, we resort to dimensionality reduction techniques such as transforming to PCA and eliminating the PCA with least magnitude of eigen values. This can be a laborious process before we find the right number principal components. Instead, we can employ the shrinkage methods. </a:t>
            </a:r>
          </a:p>
          <a:p>
            <a:pPr marL="0" indent="0">
              <a:buNone/>
            </a:pPr>
            <a:endParaRPr lang="en-IN" sz="1400" dirty="0"/>
          </a:p>
          <a:p>
            <a:pPr marL="0" indent="0">
              <a:buNone/>
            </a:pPr>
            <a:r>
              <a:rPr lang="en-IN" sz="1400" dirty="0"/>
              <a:t>Shrinkage methods attempt to shrink the coefficients of the attributes and lead us towards simpler yet effective models. The two shrinkage methods are :</a:t>
            </a:r>
          </a:p>
          <a:p>
            <a:pPr marL="0" indent="0">
              <a:buNone/>
            </a:pPr>
            <a:endParaRPr lang="en-IN" sz="1400" dirty="0"/>
          </a:p>
          <a:p>
            <a:pPr marL="342900" indent="-342900">
              <a:buFont typeface="+mj-lt"/>
              <a:buAutoNum type="arabicPeriod"/>
            </a:pPr>
            <a:r>
              <a:rPr lang="en-US" sz="1600" u="sng" dirty="0"/>
              <a:t>Ridge regression </a:t>
            </a:r>
            <a:r>
              <a:rPr lang="en-US" sz="1600" dirty="0"/>
              <a:t>is similar to the linear regression where the objective is to find the best fit surface. The difference is in the way the best coefficients are found. Unlike linear regression where the optimization function is SSE, here it is slightly different</a:t>
            </a:r>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a:pPr>
            <a:endParaRPr lang="en-US" sz="1600" u="sng" dirty="0"/>
          </a:p>
          <a:p>
            <a:pPr marL="0" indent="0">
              <a:buNone/>
            </a:pPr>
            <a:endParaRPr lang="en-US" sz="1600" u="sng" dirty="0"/>
          </a:p>
          <a:p>
            <a:pPr marL="342900" indent="-342900">
              <a:buFont typeface="+mj-lt"/>
              <a:buAutoNum type="arabicPeriod" startAt="2"/>
            </a:pPr>
            <a:r>
              <a:rPr lang="en-US" sz="1600" dirty="0"/>
              <a:t>The term     is like a penalty term used to penalize large magnitude coefficients     when it is set to a high number, coefficients are suppressed significantly. When it is set to 0, the cost function becomes same as linear regression cost function</a:t>
            </a:r>
          </a:p>
        </p:txBody>
      </p:sp>
      <p:pic>
        <p:nvPicPr>
          <p:cNvPr id="2" name="Picture 1">
            <a:extLst>
              <a:ext uri="{FF2B5EF4-FFF2-40B4-BE49-F238E27FC236}">
                <a16:creationId xmlns:a16="http://schemas.microsoft.com/office/drawing/2014/main" xmlns="" id="{B9CA912A-2242-4EAB-9348-B0D373837482}"/>
              </a:ext>
            </a:extLst>
          </p:cNvPr>
          <p:cNvPicPr>
            <a:picLocks noChangeAspect="1"/>
          </p:cNvPicPr>
          <p:nvPr/>
        </p:nvPicPr>
        <p:blipFill>
          <a:blip r:embed="rId3"/>
          <a:stretch>
            <a:fillRect/>
          </a:stretch>
        </p:blipFill>
        <p:spPr>
          <a:xfrm>
            <a:off x="1066800" y="4495800"/>
            <a:ext cx="2457450" cy="849387"/>
          </a:xfrm>
          <a:prstGeom prst="rect">
            <a:avLst/>
          </a:prstGeom>
        </p:spPr>
      </p:pic>
      <p:pic>
        <p:nvPicPr>
          <p:cNvPr id="3" name="Picture 2">
            <a:extLst>
              <a:ext uri="{FF2B5EF4-FFF2-40B4-BE49-F238E27FC236}">
                <a16:creationId xmlns:a16="http://schemas.microsoft.com/office/drawing/2014/main" xmlns="" id="{B582F6FA-A081-4A4D-A1F8-5524C178A80A}"/>
              </a:ext>
            </a:extLst>
          </p:cNvPr>
          <p:cNvPicPr>
            <a:picLocks noChangeAspect="1"/>
          </p:cNvPicPr>
          <p:nvPr/>
        </p:nvPicPr>
        <p:blipFill>
          <a:blip r:embed="rId4"/>
          <a:stretch>
            <a:fillRect/>
          </a:stretch>
        </p:blipFill>
        <p:spPr>
          <a:xfrm>
            <a:off x="4724400" y="4484613"/>
            <a:ext cx="3165169" cy="849387"/>
          </a:xfrm>
          <a:prstGeom prst="rect">
            <a:avLst/>
          </a:prstGeom>
        </p:spPr>
      </p:pic>
      <p:sp>
        <p:nvSpPr>
          <p:cNvPr id="4" name="TextBox 3">
            <a:extLst>
              <a:ext uri="{FF2B5EF4-FFF2-40B4-BE49-F238E27FC236}">
                <a16:creationId xmlns:a16="http://schemas.microsoft.com/office/drawing/2014/main" xmlns="" id="{E0097879-37F3-45EA-9E62-162DD0ADA69E}"/>
              </a:ext>
            </a:extLst>
          </p:cNvPr>
          <p:cNvSpPr txBox="1"/>
          <p:nvPr/>
        </p:nvSpPr>
        <p:spPr>
          <a:xfrm>
            <a:off x="990600" y="5367962"/>
            <a:ext cx="2819400" cy="276999"/>
          </a:xfrm>
          <a:prstGeom prst="rect">
            <a:avLst/>
          </a:prstGeom>
          <a:noFill/>
        </p:spPr>
        <p:txBody>
          <a:bodyPr wrap="square" rtlCol="0">
            <a:spAutoFit/>
          </a:bodyPr>
          <a:lstStyle/>
          <a:p>
            <a:r>
              <a:rPr lang="en-US" sz="1200" dirty="0"/>
              <a:t>Linear Regression cost function</a:t>
            </a:r>
          </a:p>
        </p:txBody>
      </p:sp>
      <p:sp>
        <p:nvSpPr>
          <p:cNvPr id="6" name="TextBox 5">
            <a:extLst>
              <a:ext uri="{FF2B5EF4-FFF2-40B4-BE49-F238E27FC236}">
                <a16:creationId xmlns:a16="http://schemas.microsoft.com/office/drawing/2014/main" xmlns="" id="{B417D21C-D1BD-47ED-A66B-548A40A6A11F}"/>
              </a:ext>
            </a:extLst>
          </p:cNvPr>
          <p:cNvSpPr txBox="1"/>
          <p:nvPr/>
        </p:nvSpPr>
        <p:spPr>
          <a:xfrm>
            <a:off x="4319497" y="5367962"/>
            <a:ext cx="4495800" cy="276999"/>
          </a:xfrm>
          <a:prstGeom prst="rect">
            <a:avLst/>
          </a:prstGeom>
          <a:noFill/>
        </p:spPr>
        <p:txBody>
          <a:bodyPr wrap="square" rtlCol="0">
            <a:spAutoFit/>
          </a:bodyPr>
          <a:lstStyle/>
          <a:p>
            <a:r>
              <a:rPr lang="en-US" sz="1200" dirty="0"/>
              <a:t>Ridge Regression with additional term in the cost function</a:t>
            </a:r>
          </a:p>
        </p:txBody>
      </p:sp>
      <p:pic>
        <p:nvPicPr>
          <p:cNvPr id="5" name="Picture 4">
            <a:extLst>
              <a:ext uri="{FF2B5EF4-FFF2-40B4-BE49-F238E27FC236}">
                <a16:creationId xmlns:a16="http://schemas.microsoft.com/office/drawing/2014/main" xmlns="" id="{DF13B12B-BAE5-492A-95B3-32D79DE262A9}"/>
              </a:ext>
            </a:extLst>
          </p:cNvPr>
          <p:cNvPicPr>
            <a:picLocks noChangeAspect="1"/>
          </p:cNvPicPr>
          <p:nvPr/>
        </p:nvPicPr>
        <p:blipFill>
          <a:blip r:embed="rId5"/>
          <a:stretch>
            <a:fillRect/>
          </a:stretch>
        </p:blipFill>
        <p:spPr>
          <a:xfrm>
            <a:off x="1628775" y="5715000"/>
            <a:ext cx="200025" cy="381000"/>
          </a:xfrm>
          <a:prstGeom prst="rect">
            <a:avLst/>
          </a:prstGeom>
        </p:spPr>
      </p:pic>
      <p:pic>
        <p:nvPicPr>
          <p:cNvPr id="7" name="Picture 6">
            <a:extLst>
              <a:ext uri="{FF2B5EF4-FFF2-40B4-BE49-F238E27FC236}">
                <a16:creationId xmlns:a16="http://schemas.microsoft.com/office/drawing/2014/main" xmlns="" id="{D9975A20-3D5E-42AE-A550-E6163FCC3EF4}"/>
              </a:ext>
            </a:extLst>
          </p:cNvPr>
          <p:cNvPicPr>
            <a:picLocks noChangeAspect="1"/>
          </p:cNvPicPr>
          <p:nvPr/>
        </p:nvPicPr>
        <p:blipFill>
          <a:blip r:embed="rId6"/>
          <a:stretch>
            <a:fillRect/>
          </a:stretch>
        </p:blipFill>
        <p:spPr>
          <a:xfrm>
            <a:off x="7889569" y="5803606"/>
            <a:ext cx="219075" cy="314325"/>
          </a:xfrm>
          <a:prstGeom prst="rect">
            <a:avLst/>
          </a:prstGeom>
        </p:spPr>
      </p:pic>
    </p:spTree>
    <p:extLst>
      <p:ext uri="{BB962C8B-B14F-4D97-AF65-F5344CB8AC3E}">
        <p14:creationId xmlns:p14="http://schemas.microsoft.com/office/powerpoint/2010/main" val="2969882856"/>
      </p:ext>
    </p:extLst>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2308324"/>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Why should we be interested in shrinking the coefficients? How does it help? </a:t>
            </a:r>
          </a:p>
          <a:p>
            <a:pPr marL="0" indent="0">
              <a:buNone/>
            </a:pPr>
            <a:r>
              <a:rPr lang="en-IN" sz="1400" dirty="0"/>
              <a:t>When we have large number of dimensions and few data points, the models are likely to become complex, overfit and prone to variance errors. When you print out the coefficients of the attributes of such complex model, you will notice that the magnitude of the different coefficients become large</a:t>
            </a:r>
          </a:p>
          <a:p>
            <a:pPr marL="0" indent="0">
              <a:buNone/>
            </a:pPr>
            <a:endParaRPr lang="en-IN" sz="1400" dirty="0"/>
          </a:p>
          <a:p>
            <a:pPr marL="0" indent="0">
              <a:buNone/>
            </a:pPr>
            <a:r>
              <a:rPr lang="en-IN" sz="1400" dirty="0"/>
              <a:t>Large coefficients indicate a case where for a unit change in the input variable, the magnitude of change in the target column is very large. </a:t>
            </a:r>
          </a:p>
        </p:txBody>
      </p:sp>
      <p:sp>
        <p:nvSpPr>
          <p:cNvPr id="8" name="TextBox 7">
            <a:extLst>
              <a:ext uri="{FF2B5EF4-FFF2-40B4-BE49-F238E27FC236}">
                <a16:creationId xmlns:a16="http://schemas.microsoft.com/office/drawing/2014/main" xmlns="" id="{25DED600-B98E-457C-A6FC-4FD06D3BE568}"/>
              </a:ext>
            </a:extLst>
          </p:cNvPr>
          <p:cNvSpPr txBox="1"/>
          <p:nvPr/>
        </p:nvSpPr>
        <p:spPr>
          <a:xfrm>
            <a:off x="348336" y="4043065"/>
            <a:ext cx="4452264" cy="1938992"/>
          </a:xfrm>
          <a:prstGeom prst="rect">
            <a:avLst/>
          </a:prstGeom>
          <a:noFill/>
        </p:spPr>
        <p:txBody>
          <a:bodyPr wrap="square" rtlCol="0">
            <a:spAutoFit/>
          </a:bodyPr>
          <a:lstStyle/>
          <a:p>
            <a:pPr marL="228600" indent="-228600">
              <a:buFont typeface="+mj-lt"/>
              <a:buAutoNum type="arabicPeriod"/>
            </a:pPr>
            <a:r>
              <a:rPr lang="en-US" sz="1200" dirty="0"/>
              <a:t>The coefficient for </a:t>
            </a:r>
            <a:r>
              <a:rPr lang="en-US" sz="1200" dirty="0" err="1"/>
              <a:t>cyl</a:t>
            </a:r>
            <a:r>
              <a:rPr lang="en-US" sz="1200" dirty="0"/>
              <a:t> is 2.5059518049385052</a:t>
            </a:r>
          </a:p>
          <a:p>
            <a:pPr marL="228600" indent="-228600">
              <a:buFont typeface="+mj-lt"/>
              <a:buAutoNum type="arabicPeriod"/>
            </a:pPr>
            <a:r>
              <a:rPr lang="en-US" sz="1200" dirty="0"/>
              <a:t>The coefficient for </a:t>
            </a:r>
            <a:r>
              <a:rPr lang="en-US" sz="1200" dirty="0" err="1"/>
              <a:t>disp</a:t>
            </a:r>
            <a:r>
              <a:rPr lang="en-US" sz="1200" dirty="0"/>
              <a:t> is 2.5357082860560483</a:t>
            </a:r>
          </a:p>
          <a:p>
            <a:pPr marL="228600" indent="-228600">
              <a:buFont typeface="+mj-lt"/>
              <a:buAutoNum type="arabicPeriod"/>
            </a:pPr>
            <a:r>
              <a:rPr lang="en-US" sz="1200" dirty="0"/>
              <a:t>The coefficient for hp is -1.7889335736325294</a:t>
            </a:r>
          </a:p>
          <a:p>
            <a:pPr marL="228600" indent="-228600">
              <a:buFont typeface="+mj-lt"/>
              <a:buAutoNum type="arabicPeriod"/>
            </a:pPr>
            <a:r>
              <a:rPr lang="en-US" sz="1200" dirty="0"/>
              <a:t>The coefficient for </a:t>
            </a:r>
            <a:r>
              <a:rPr lang="en-US" sz="1200" dirty="0" err="1"/>
              <a:t>wt</a:t>
            </a:r>
            <a:r>
              <a:rPr lang="en-US" sz="1200" dirty="0"/>
              <a:t> is -5.551819873098725</a:t>
            </a:r>
          </a:p>
          <a:p>
            <a:pPr marL="228600" indent="-228600">
              <a:buFont typeface="+mj-lt"/>
              <a:buAutoNum type="arabicPeriod"/>
            </a:pPr>
            <a:r>
              <a:rPr lang="en-US" sz="1200" dirty="0"/>
              <a:t>The coefficient for acc is 0.11485734803440854</a:t>
            </a:r>
          </a:p>
          <a:p>
            <a:pPr marL="228600" indent="-228600">
              <a:buFont typeface="+mj-lt"/>
              <a:buAutoNum type="arabicPeriod"/>
            </a:pPr>
            <a:r>
              <a:rPr lang="en-US" sz="1200" dirty="0"/>
              <a:t>The coefficient for </a:t>
            </a:r>
            <a:r>
              <a:rPr lang="en-US" sz="1200" dirty="0" err="1"/>
              <a:t>yr</a:t>
            </a:r>
            <a:r>
              <a:rPr lang="en-US" sz="1200" dirty="0"/>
              <a:t> is 2.931846548211609</a:t>
            </a:r>
          </a:p>
          <a:p>
            <a:pPr marL="228600" indent="-228600">
              <a:buFont typeface="+mj-lt"/>
              <a:buAutoNum type="arabicPeriod"/>
            </a:pPr>
            <a:r>
              <a:rPr lang="en-US" sz="1200" dirty="0"/>
              <a:t>The coefficient for </a:t>
            </a:r>
            <a:r>
              <a:rPr lang="en-US" sz="1200" dirty="0" err="1"/>
              <a:t>car_type</a:t>
            </a:r>
            <a:r>
              <a:rPr lang="en-US" sz="1200" dirty="0"/>
              <a:t> is 2.977869737601944</a:t>
            </a:r>
          </a:p>
          <a:p>
            <a:pPr marL="228600" indent="-228600">
              <a:buFont typeface="+mj-lt"/>
              <a:buAutoNum type="arabicPeriod"/>
            </a:pPr>
            <a:r>
              <a:rPr lang="en-US" sz="1200" dirty="0"/>
              <a:t>The coefficient for </a:t>
            </a:r>
            <a:r>
              <a:rPr lang="en-US" sz="1200" dirty="0" err="1"/>
              <a:t>origin_america</a:t>
            </a:r>
            <a:r>
              <a:rPr lang="en-US" sz="1200" dirty="0"/>
              <a:t> is -0.5832955290166003 </a:t>
            </a:r>
          </a:p>
          <a:p>
            <a:pPr marL="228600" indent="-228600">
              <a:buFont typeface="+mj-lt"/>
              <a:buAutoNum type="arabicPeriod"/>
            </a:pPr>
            <a:r>
              <a:rPr lang="en-US" sz="1200" dirty="0"/>
              <a:t>The coefficient for </a:t>
            </a:r>
            <a:r>
              <a:rPr lang="en-US" sz="1200" dirty="0" err="1"/>
              <a:t>origin_asia</a:t>
            </a:r>
            <a:r>
              <a:rPr lang="en-US" sz="1200" dirty="0"/>
              <a:t> is 0.3474931380432235 </a:t>
            </a:r>
          </a:p>
          <a:p>
            <a:pPr marL="228600" indent="-228600">
              <a:buFont typeface="+mj-lt"/>
              <a:buAutoNum type="arabicPeriod"/>
            </a:pPr>
            <a:r>
              <a:rPr lang="en-US" sz="1200" dirty="0"/>
              <a:t>The coefficient for </a:t>
            </a:r>
            <a:r>
              <a:rPr lang="en-US" sz="1200" dirty="0" err="1"/>
              <a:t>origin_europe</a:t>
            </a:r>
            <a:r>
              <a:rPr lang="en-US" sz="1200" dirty="0"/>
              <a:t> is 0.3774164680868855 </a:t>
            </a:r>
            <a:endParaRPr lang="en-US" sz="1200" dirty="0">
              <a:solidFill>
                <a:schemeClr val="tx1">
                  <a:lumMod val="50000"/>
                  <a:lumOff val="50000"/>
                </a:schemeClr>
              </a:solidFill>
            </a:endParaRPr>
          </a:p>
        </p:txBody>
      </p:sp>
      <p:sp>
        <p:nvSpPr>
          <p:cNvPr id="9" name="TextBox 8">
            <a:extLst>
              <a:ext uri="{FF2B5EF4-FFF2-40B4-BE49-F238E27FC236}">
                <a16:creationId xmlns:a16="http://schemas.microsoft.com/office/drawing/2014/main" xmlns="" id="{491F8764-6D41-4D50-8C09-769E6278646B}"/>
              </a:ext>
            </a:extLst>
          </p:cNvPr>
          <p:cNvSpPr txBox="1"/>
          <p:nvPr/>
        </p:nvSpPr>
        <p:spPr>
          <a:xfrm>
            <a:off x="348336" y="3581400"/>
            <a:ext cx="4071264" cy="276999"/>
          </a:xfrm>
          <a:prstGeom prst="rect">
            <a:avLst/>
          </a:prstGeom>
          <a:noFill/>
        </p:spPr>
        <p:txBody>
          <a:bodyPr wrap="square" rtlCol="0">
            <a:spAutoFit/>
          </a:bodyPr>
          <a:lstStyle/>
          <a:p>
            <a:r>
              <a:rPr lang="en-US" sz="1200" u="sng" dirty="0" err="1"/>
              <a:t>Coeff</a:t>
            </a:r>
            <a:r>
              <a:rPr lang="en-US" sz="1200" u="sng" dirty="0"/>
              <a:t> for simple linear regression model of 10 dimensions</a:t>
            </a:r>
          </a:p>
        </p:txBody>
      </p:sp>
      <p:sp>
        <p:nvSpPr>
          <p:cNvPr id="10" name="TextBox 9">
            <a:extLst>
              <a:ext uri="{FF2B5EF4-FFF2-40B4-BE49-F238E27FC236}">
                <a16:creationId xmlns:a16="http://schemas.microsoft.com/office/drawing/2014/main" xmlns="" id="{590A5913-F0E2-486C-BA75-D9C071CF54D3}"/>
              </a:ext>
            </a:extLst>
          </p:cNvPr>
          <p:cNvSpPr txBox="1"/>
          <p:nvPr/>
        </p:nvSpPr>
        <p:spPr>
          <a:xfrm>
            <a:off x="4800600" y="3889176"/>
            <a:ext cx="4452264" cy="2246769"/>
          </a:xfrm>
          <a:prstGeom prst="rect">
            <a:avLst/>
          </a:prstGeom>
          <a:noFill/>
        </p:spPr>
        <p:txBody>
          <a:bodyPr wrap="square" rtlCol="0">
            <a:spAutoFit/>
          </a:bodyPr>
          <a:lstStyle/>
          <a:p>
            <a:r>
              <a:rPr lang="en-US" sz="1000" dirty="0"/>
              <a:t>-9.67853872e-13 -1.06672046e+12 -4.45865268e+00 -2.24519565e+00 -2.96922206e+00 -1.56882955e+00 3.00019063e+00 -1.42031640e+12 -5.46189566e+11 3.62350196e+12 -2.88818173e+12 -1.16772461e+00 -1.43814087e+00 -7.49492645e-03 2.59439087e+00 -1.92409515e+00 -3.41759793e+12 -6.27534905e+12 -2.44065576e+12 -2.32961194e+12 3.97766113e-01 1.94046021e-01 -4.26086426e-01 3.58203125e+00 -2.05296326e+00 -7.51019934e+11 -6.18967069e+11 -5.90805593e+11 2.47863770e-01 -6.68518066e-01 -1.92150879e+00 -7.37030029e-01 -1.01183732e+11 -8.33924574e+10 -7.95983063e+10 -1.70394897e-01 5.25512695e-01 -3.33097839e+00 1.56301740e+12 1.28818991e+12 1.22958044e+12 5.80200195e-01 1.55352783e+00 3.64527008e+11 3.00431724e+11 2.86762821e+11 3.97644043e-01 8.58604718e+10 7.07635073e+10 6.75439422e+10 -7.25449332e+11 1.00689540e+12 9.61084146e+11 2.18532428e+11 -4.81675252e+12 2.63818648e+12</a:t>
            </a:r>
            <a:endParaRPr lang="en-US" sz="1000" dirty="0">
              <a:solidFill>
                <a:schemeClr val="tx1">
                  <a:lumMod val="50000"/>
                  <a:lumOff val="50000"/>
                </a:schemeClr>
              </a:solidFill>
            </a:endParaRPr>
          </a:p>
        </p:txBody>
      </p:sp>
      <p:sp>
        <p:nvSpPr>
          <p:cNvPr id="12" name="TextBox 11">
            <a:extLst>
              <a:ext uri="{FF2B5EF4-FFF2-40B4-BE49-F238E27FC236}">
                <a16:creationId xmlns:a16="http://schemas.microsoft.com/office/drawing/2014/main" xmlns="" id="{1FF7BA66-DEE4-4730-9721-6699C5A962B9}"/>
              </a:ext>
            </a:extLst>
          </p:cNvPr>
          <p:cNvSpPr txBox="1"/>
          <p:nvPr/>
        </p:nvSpPr>
        <p:spPr>
          <a:xfrm>
            <a:off x="4669968" y="3625894"/>
            <a:ext cx="4071264" cy="276999"/>
          </a:xfrm>
          <a:prstGeom prst="rect">
            <a:avLst/>
          </a:prstGeom>
          <a:noFill/>
        </p:spPr>
        <p:txBody>
          <a:bodyPr wrap="square" rtlCol="0">
            <a:spAutoFit/>
          </a:bodyPr>
          <a:lstStyle/>
          <a:p>
            <a:r>
              <a:rPr lang="en-US" sz="1200" u="sng" dirty="0" err="1"/>
              <a:t>Coeff</a:t>
            </a:r>
            <a:r>
              <a:rPr lang="en-US" sz="1200" u="sng" dirty="0"/>
              <a:t> with polynomial features shooting up to 57 from 10</a:t>
            </a:r>
          </a:p>
        </p:txBody>
      </p:sp>
      <p:sp>
        <p:nvSpPr>
          <p:cNvPr id="11" name="TextBox 10">
            <a:extLst>
              <a:ext uri="{FF2B5EF4-FFF2-40B4-BE49-F238E27FC236}">
                <a16:creationId xmlns:a16="http://schemas.microsoft.com/office/drawing/2014/main" xmlns="" id="{DB51FF13-BF51-491B-B38C-D85AB9309635}"/>
              </a:ext>
            </a:extLst>
          </p:cNvPr>
          <p:cNvSpPr txBox="1"/>
          <p:nvPr/>
        </p:nvSpPr>
        <p:spPr>
          <a:xfrm>
            <a:off x="4838700" y="6112924"/>
            <a:ext cx="3733800" cy="276999"/>
          </a:xfrm>
          <a:prstGeom prst="rect">
            <a:avLst/>
          </a:prstGeom>
          <a:noFill/>
        </p:spPr>
        <p:txBody>
          <a:bodyPr wrap="square" rtlCol="0">
            <a:spAutoFit/>
          </a:bodyPr>
          <a:lstStyle/>
          <a:p>
            <a:r>
              <a:rPr lang="en-US" sz="1200" dirty="0"/>
              <a:t>Very large coefficients!</a:t>
            </a:r>
          </a:p>
        </p:txBody>
      </p:sp>
      <p:sp>
        <p:nvSpPr>
          <p:cNvPr id="13" name="TextBox 12">
            <a:extLst>
              <a:ext uri="{FF2B5EF4-FFF2-40B4-BE49-F238E27FC236}">
                <a16:creationId xmlns:a16="http://schemas.microsoft.com/office/drawing/2014/main" xmlns="" id="{CE28A968-F8E2-44CE-9283-1BAF24EE6578}"/>
              </a:ext>
            </a:extLst>
          </p:cNvPr>
          <p:cNvSpPr txBox="1"/>
          <p:nvPr/>
        </p:nvSpPr>
        <p:spPr>
          <a:xfrm>
            <a:off x="348336" y="6135945"/>
            <a:ext cx="4223664" cy="276999"/>
          </a:xfrm>
          <a:prstGeom prst="rect">
            <a:avLst/>
          </a:prstGeom>
          <a:noFill/>
        </p:spPr>
        <p:txBody>
          <a:bodyPr wrap="square" rtlCol="0">
            <a:spAutoFit/>
          </a:bodyPr>
          <a:lstStyle/>
          <a:p>
            <a:r>
              <a:rPr lang="en-US" sz="1200" dirty="0"/>
              <a:t>Ref: </a:t>
            </a:r>
            <a:r>
              <a:rPr lang="en-US" sz="1200" dirty="0" err="1"/>
              <a:t>Ridge_Lasso_Regression.ipynb</a:t>
            </a:r>
            <a:endParaRPr lang="en-US" sz="1200" dirty="0"/>
          </a:p>
        </p:txBody>
      </p:sp>
    </p:spTree>
    <p:extLst>
      <p:ext uri="{BB962C8B-B14F-4D97-AF65-F5344CB8AC3E}">
        <p14:creationId xmlns:p14="http://schemas.microsoft.com/office/powerpoint/2010/main" val="334172544"/>
      </p:ext>
    </p:extLst>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16469BDC-F2D2-4D9E-A146-EE5512039BBD}"/>
              </a:ext>
            </a:extLst>
          </p:cNvPr>
          <p:cNvPicPr>
            <a:picLocks noChangeAspect="1"/>
          </p:cNvPicPr>
          <p:nvPr/>
        </p:nvPicPr>
        <p:blipFill>
          <a:blip r:embed="rId2"/>
          <a:stretch>
            <a:fillRect/>
          </a:stretch>
        </p:blipFill>
        <p:spPr>
          <a:xfrm>
            <a:off x="1256965" y="4013253"/>
            <a:ext cx="1976438" cy="1193870"/>
          </a:xfrm>
          <a:prstGeom prst="rect">
            <a:avLst/>
          </a:prstGeom>
        </p:spPr>
      </p:pic>
      <p:pic>
        <p:nvPicPr>
          <p:cNvPr id="2" name="Picture 1">
            <a:extLst>
              <a:ext uri="{FF2B5EF4-FFF2-40B4-BE49-F238E27FC236}">
                <a16:creationId xmlns:a16="http://schemas.microsoft.com/office/drawing/2014/main" xmlns="" id="{2C026AE5-3928-49EF-909C-70F9FECB92BD}"/>
              </a:ext>
            </a:extLst>
          </p:cNvPr>
          <p:cNvPicPr>
            <a:picLocks noChangeAspect="1"/>
          </p:cNvPicPr>
          <p:nvPr/>
        </p:nvPicPr>
        <p:blipFill>
          <a:blip r:embed="rId3"/>
          <a:stretch>
            <a:fillRect/>
          </a:stretch>
        </p:blipFill>
        <p:spPr>
          <a:xfrm>
            <a:off x="1178529" y="1202605"/>
            <a:ext cx="2585751" cy="2496587"/>
          </a:xfrm>
          <a:prstGeom prst="rect">
            <a:avLst/>
          </a:prstGeom>
        </p:spPr>
      </p:pic>
      <p:sp>
        <p:nvSpPr>
          <p:cNvPr id="3" name="TextBox 2">
            <a:extLst>
              <a:ext uri="{FF2B5EF4-FFF2-40B4-BE49-F238E27FC236}">
                <a16:creationId xmlns:a16="http://schemas.microsoft.com/office/drawing/2014/main" xmlns="" id="{C5A102E0-A831-4D3D-8B06-D52E2E835984}"/>
              </a:ext>
            </a:extLst>
          </p:cNvPr>
          <p:cNvSpPr txBox="1"/>
          <p:nvPr/>
        </p:nvSpPr>
        <p:spPr>
          <a:xfrm>
            <a:off x="1371600" y="1600200"/>
            <a:ext cx="990600" cy="276999"/>
          </a:xfrm>
          <a:prstGeom prst="rect">
            <a:avLst/>
          </a:prstGeom>
          <a:noFill/>
        </p:spPr>
        <p:txBody>
          <a:bodyPr wrap="square" rtlCol="0">
            <a:spAutoFit/>
          </a:bodyPr>
          <a:lstStyle/>
          <a:p>
            <a:r>
              <a:rPr lang="en-US" sz="1200" dirty="0"/>
              <a:t>Z = f ( x, y)</a:t>
            </a:r>
          </a:p>
        </p:txBody>
      </p:sp>
      <p:sp>
        <p:nvSpPr>
          <p:cNvPr id="4" name="TextBox 3">
            <a:extLst>
              <a:ext uri="{FF2B5EF4-FFF2-40B4-BE49-F238E27FC236}">
                <a16:creationId xmlns:a16="http://schemas.microsoft.com/office/drawing/2014/main" xmlns="" id="{157A1F52-1A72-4537-B781-27FD311E46CC}"/>
              </a:ext>
            </a:extLst>
          </p:cNvPr>
          <p:cNvSpPr txBox="1"/>
          <p:nvPr/>
        </p:nvSpPr>
        <p:spPr>
          <a:xfrm>
            <a:off x="3733800" y="1524000"/>
            <a:ext cx="5257800" cy="3970318"/>
          </a:xfrm>
          <a:prstGeom prst="rect">
            <a:avLst/>
          </a:prstGeom>
          <a:noFill/>
        </p:spPr>
        <p:txBody>
          <a:bodyPr wrap="square" rtlCol="0">
            <a:spAutoFit/>
          </a:bodyPr>
          <a:lstStyle/>
          <a:p>
            <a:pPr marL="342900" indent="-342900">
              <a:buFont typeface="+mj-lt"/>
              <a:buAutoNum type="arabicPeriod"/>
            </a:pPr>
            <a:r>
              <a:rPr lang="en-US" sz="1400" dirty="0"/>
              <a:t>Curse of dimensionality results in large magnitude coefficients which results in a complex undulated surface / model. </a:t>
            </a:r>
          </a:p>
          <a:p>
            <a:pPr marL="342900" indent="-342900">
              <a:buFont typeface="+mj-lt"/>
              <a:buAutoNum type="arabicPeriod"/>
            </a:pPr>
            <a:endParaRPr lang="en-US" sz="1400" dirty="0"/>
          </a:p>
          <a:p>
            <a:pPr marL="342900" indent="-342900">
              <a:buFont typeface="+mj-lt"/>
              <a:buAutoNum type="arabicPeriod"/>
            </a:pPr>
            <a:r>
              <a:rPr lang="en-US" sz="1400" dirty="0"/>
              <a:t>This complex surface has the data points occupying the peaks and the valleys </a:t>
            </a:r>
          </a:p>
          <a:p>
            <a:pPr marL="342900" indent="-342900">
              <a:buFont typeface="+mj-lt"/>
              <a:buAutoNum type="arabicPeriod"/>
            </a:pPr>
            <a:endParaRPr lang="en-US" sz="1400" dirty="0"/>
          </a:p>
          <a:p>
            <a:pPr marL="342900" indent="-342900">
              <a:buFont typeface="+mj-lt"/>
              <a:buAutoNum type="arabicPeriod"/>
            </a:pPr>
            <a:r>
              <a:rPr lang="en-US" sz="1400" dirty="0"/>
              <a:t>The model gives near 100% accuracy in training but poor result in testing and the testing scores also vary a lot from one sample to another. </a:t>
            </a:r>
          </a:p>
          <a:p>
            <a:pPr marL="342900" indent="-342900">
              <a:buFont typeface="+mj-lt"/>
              <a:buAutoNum type="arabicPeriod"/>
            </a:pPr>
            <a:endParaRPr lang="en-US" sz="1400" dirty="0"/>
          </a:p>
          <a:p>
            <a:pPr marL="342900" indent="-342900">
              <a:buFont typeface="+mj-lt"/>
              <a:buAutoNum type="arabicPeriod"/>
            </a:pPr>
            <a:r>
              <a:rPr lang="en-US" sz="1400" dirty="0"/>
              <a:t>The model is supposed to have absorbed the noise in the data distribution!</a:t>
            </a:r>
          </a:p>
          <a:p>
            <a:pPr marL="342900" indent="-342900">
              <a:buFont typeface="+mj-lt"/>
              <a:buAutoNum type="arabicPeriod"/>
            </a:pPr>
            <a:endParaRPr lang="en-US" sz="1400" dirty="0"/>
          </a:p>
          <a:p>
            <a:pPr marL="342900" indent="-342900">
              <a:buFont typeface="+mj-lt"/>
              <a:buAutoNum type="arabicPeriod"/>
            </a:pPr>
            <a:r>
              <a:rPr lang="en-US" sz="1400" dirty="0"/>
              <a:t>Large magnitudes of the coefficient give the least SSE and at times SSE = 0!  A model that fits the training set 100%!</a:t>
            </a:r>
          </a:p>
          <a:p>
            <a:pPr marL="342900" indent="-342900">
              <a:buFont typeface="+mj-lt"/>
              <a:buAutoNum type="arabicPeriod"/>
            </a:pPr>
            <a:endParaRPr lang="en-US" sz="1400" dirty="0"/>
          </a:p>
          <a:p>
            <a:pPr marL="342900" indent="-342900">
              <a:buFont typeface="+mj-lt"/>
              <a:buAutoNum type="arabicPeriod"/>
            </a:pPr>
            <a:r>
              <a:rPr lang="en-US" sz="1400" dirty="0"/>
              <a:t>Such models do not generalize</a:t>
            </a:r>
          </a:p>
        </p:txBody>
      </p:sp>
      <p:pic>
        <p:nvPicPr>
          <p:cNvPr id="6" name="Picture 5">
            <a:extLst>
              <a:ext uri="{FF2B5EF4-FFF2-40B4-BE49-F238E27FC236}">
                <a16:creationId xmlns:a16="http://schemas.microsoft.com/office/drawing/2014/main" xmlns="" id="{7801EF38-8945-4380-9D03-C690CB927D23}"/>
              </a:ext>
            </a:extLst>
          </p:cNvPr>
          <p:cNvPicPr>
            <a:picLocks noChangeAspect="1"/>
          </p:cNvPicPr>
          <p:nvPr/>
        </p:nvPicPr>
        <p:blipFill>
          <a:blip r:embed="rId4"/>
          <a:stretch>
            <a:fillRect/>
          </a:stretch>
        </p:blipFill>
        <p:spPr>
          <a:xfrm>
            <a:off x="818912" y="5507295"/>
            <a:ext cx="1771888" cy="447739"/>
          </a:xfrm>
          <a:prstGeom prst="rect">
            <a:avLst/>
          </a:prstGeom>
        </p:spPr>
      </p:pic>
      <p:cxnSp>
        <p:nvCxnSpPr>
          <p:cNvPr id="8" name="Straight Connector 7">
            <a:extLst>
              <a:ext uri="{FF2B5EF4-FFF2-40B4-BE49-F238E27FC236}">
                <a16:creationId xmlns:a16="http://schemas.microsoft.com/office/drawing/2014/main" xmlns="" id="{80C92D34-0DEB-4069-AD98-35C2B0E37A31}"/>
              </a:ext>
            </a:extLst>
          </p:cNvPr>
          <p:cNvCxnSpPr>
            <a:cxnSpLocks/>
          </p:cNvCxnSpPr>
          <p:nvPr/>
        </p:nvCxnSpPr>
        <p:spPr>
          <a:xfrm flipV="1">
            <a:off x="1836945" y="4928616"/>
            <a:ext cx="513063" cy="152400"/>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xmlns="" id="{BB91FA6A-7C77-45C4-A290-E04B95720111}"/>
              </a:ext>
            </a:extLst>
          </p:cNvPr>
          <p:cNvCxnSpPr>
            <a:cxnSpLocks/>
          </p:cNvCxnSpPr>
          <p:nvPr/>
        </p:nvCxnSpPr>
        <p:spPr>
          <a:xfrm>
            <a:off x="2362200" y="4940808"/>
            <a:ext cx="228600" cy="152400"/>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xmlns="" id="{73EFBEAF-B05D-4DBB-A7C8-14CB5898867F}"/>
              </a:ext>
            </a:extLst>
          </p:cNvPr>
          <p:cNvSpPr txBox="1"/>
          <p:nvPr/>
        </p:nvSpPr>
        <p:spPr>
          <a:xfrm>
            <a:off x="2471404" y="5642384"/>
            <a:ext cx="761999" cy="276999"/>
          </a:xfrm>
          <a:prstGeom prst="rect">
            <a:avLst/>
          </a:prstGeom>
          <a:noFill/>
        </p:spPr>
        <p:txBody>
          <a:bodyPr wrap="square" rtlCol="0">
            <a:spAutoFit/>
          </a:bodyPr>
          <a:lstStyle/>
          <a:p>
            <a:r>
              <a:rPr lang="en-US" sz="1200" dirty="0">
                <a:solidFill>
                  <a:schemeClr val="tx1">
                    <a:lumMod val="50000"/>
                    <a:lumOff val="50000"/>
                  </a:schemeClr>
                </a:solidFill>
              </a:rPr>
              <a:t>= 0</a:t>
            </a:r>
          </a:p>
        </p:txBody>
      </p:sp>
      <p:sp>
        <p:nvSpPr>
          <p:cNvPr id="19" name="Rectangle 18">
            <a:extLst>
              <a:ext uri="{FF2B5EF4-FFF2-40B4-BE49-F238E27FC236}">
                <a16:creationId xmlns:a16="http://schemas.microsoft.com/office/drawing/2014/main" xmlns="" id="{AF36CA23-CAF9-41CA-8816-6702202A96C0}"/>
              </a:ext>
            </a:extLst>
          </p:cNvPr>
          <p:cNvSpPr/>
          <p:nvPr/>
        </p:nvSpPr>
        <p:spPr>
          <a:xfrm>
            <a:off x="457200" y="727583"/>
            <a:ext cx="6248400" cy="369332"/>
          </a:xfrm>
          <a:prstGeom prst="rect">
            <a:avLst/>
          </a:prstGeom>
        </p:spPr>
        <p:txBody>
          <a:bodyPr wrap="square">
            <a:spAutoFit/>
          </a:bodyPr>
          <a:lstStyle/>
          <a:p>
            <a:pPr marL="0" indent="0">
              <a:buNone/>
            </a:pPr>
            <a:r>
              <a:rPr lang="en-IN" b="1" u="sng" dirty="0"/>
              <a:t>Regularising Linear Models (Shrinkage methods)</a:t>
            </a:r>
          </a:p>
        </p:txBody>
      </p:sp>
    </p:spTree>
    <p:extLst>
      <p:ext uri="{BB962C8B-B14F-4D97-AF65-F5344CB8AC3E}">
        <p14:creationId xmlns:p14="http://schemas.microsoft.com/office/powerpoint/2010/main" val="1072727478"/>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57A1F52-1A72-4537-B781-27FD311E46CC}"/>
              </a:ext>
            </a:extLst>
          </p:cNvPr>
          <p:cNvSpPr txBox="1"/>
          <p:nvPr/>
        </p:nvSpPr>
        <p:spPr>
          <a:xfrm>
            <a:off x="3733800" y="1524000"/>
            <a:ext cx="5257800" cy="4401205"/>
          </a:xfrm>
          <a:prstGeom prst="rect">
            <a:avLst/>
          </a:prstGeom>
          <a:noFill/>
        </p:spPr>
        <p:txBody>
          <a:bodyPr wrap="square" rtlCol="0">
            <a:spAutoFit/>
          </a:bodyPr>
          <a:lstStyle/>
          <a:p>
            <a:pPr marL="342900" indent="-342900">
              <a:buFont typeface="+mj-lt"/>
              <a:buAutoNum type="arabicPeriod"/>
            </a:pPr>
            <a:r>
              <a:rPr lang="en-US" sz="1400" dirty="0"/>
              <a:t>In Ridge Regression, the algorithm while trying to find the best combination of coefficients which minimize the SSE on the training data, is constrained by the penalty term </a:t>
            </a:r>
          </a:p>
          <a:p>
            <a:pPr marL="342900" indent="-342900">
              <a:buFont typeface="+mj-lt"/>
              <a:buAutoNum type="arabicPeriod"/>
            </a:pPr>
            <a:endParaRPr lang="en-US" sz="1400" dirty="0"/>
          </a:p>
          <a:p>
            <a:pPr marL="342900" indent="-342900">
              <a:buFont typeface="+mj-lt"/>
              <a:buAutoNum type="arabicPeriod"/>
            </a:pPr>
            <a:r>
              <a:rPr lang="en-US" sz="1400" dirty="0"/>
              <a:t>The penalty term is akin to cost of magnitude of the coefficients. Higher the magnitude, more the cost. Thus to minimize the cost, the coefficient are suppressed</a:t>
            </a:r>
          </a:p>
          <a:p>
            <a:pPr marL="342900" indent="-342900">
              <a:buFont typeface="+mj-lt"/>
              <a:buAutoNum type="arabicPeriod"/>
            </a:pPr>
            <a:endParaRPr lang="en-US" sz="1400" dirty="0"/>
          </a:p>
          <a:p>
            <a:pPr marL="342900" indent="-342900">
              <a:buFont typeface="+mj-lt"/>
              <a:buAutoNum type="arabicPeriod"/>
            </a:pPr>
            <a:r>
              <a:rPr lang="en-US" sz="1400" dirty="0"/>
              <a:t>Thus the resulting surface tends to be relatively much more smoother than the unconstrained surface. This means we have settled for a model which will make errors in the training data </a:t>
            </a:r>
          </a:p>
          <a:p>
            <a:pPr marL="342900" indent="-342900">
              <a:buFont typeface="+mj-lt"/>
              <a:buAutoNum type="arabicPeriod"/>
            </a:pPr>
            <a:endParaRPr lang="en-US" sz="1400" dirty="0"/>
          </a:p>
          <a:p>
            <a:pPr marL="342900" indent="-342900">
              <a:buFont typeface="+mj-lt"/>
              <a:buAutoNum type="arabicPeriod"/>
            </a:pPr>
            <a:r>
              <a:rPr lang="en-US" sz="1400" dirty="0"/>
              <a:t>This is fine as long as the errors can be attributed to the random fluctuations i.e. because the model does not absorb the random fluctuations in the data</a:t>
            </a:r>
          </a:p>
          <a:p>
            <a:pPr marL="342900" indent="-342900">
              <a:buFont typeface="+mj-lt"/>
              <a:buAutoNum type="arabicPeriod"/>
            </a:pPr>
            <a:endParaRPr lang="en-US" sz="1400" dirty="0"/>
          </a:p>
          <a:p>
            <a:pPr marL="342900" indent="-342900">
              <a:buFont typeface="+mj-lt"/>
              <a:buAutoNum type="arabicPeriod"/>
            </a:pPr>
            <a:r>
              <a:rPr lang="en-US" sz="1400" dirty="0"/>
              <a:t>Such model will perform equally well on unseen data i.e. test data. The model will generalize better than the complex model</a:t>
            </a:r>
          </a:p>
        </p:txBody>
      </p:sp>
      <p:pic>
        <p:nvPicPr>
          <p:cNvPr id="18" name="Picture 17">
            <a:extLst>
              <a:ext uri="{FF2B5EF4-FFF2-40B4-BE49-F238E27FC236}">
                <a16:creationId xmlns:a16="http://schemas.microsoft.com/office/drawing/2014/main" xmlns="" id="{16469BDC-F2D2-4D9E-A146-EE5512039BBD}"/>
              </a:ext>
            </a:extLst>
          </p:cNvPr>
          <p:cNvPicPr>
            <a:picLocks noChangeAspect="1"/>
          </p:cNvPicPr>
          <p:nvPr/>
        </p:nvPicPr>
        <p:blipFill>
          <a:blip r:embed="rId2"/>
          <a:stretch>
            <a:fillRect/>
          </a:stretch>
        </p:blipFill>
        <p:spPr>
          <a:xfrm>
            <a:off x="1066800" y="1676400"/>
            <a:ext cx="1976438" cy="1193870"/>
          </a:xfrm>
          <a:prstGeom prst="rect">
            <a:avLst/>
          </a:prstGeom>
        </p:spPr>
      </p:pic>
      <p:cxnSp>
        <p:nvCxnSpPr>
          <p:cNvPr id="8" name="Straight Connector 7">
            <a:extLst>
              <a:ext uri="{FF2B5EF4-FFF2-40B4-BE49-F238E27FC236}">
                <a16:creationId xmlns:a16="http://schemas.microsoft.com/office/drawing/2014/main" xmlns="" id="{80C92D34-0DEB-4069-AD98-35C2B0E37A31}"/>
              </a:ext>
            </a:extLst>
          </p:cNvPr>
          <p:cNvCxnSpPr>
            <a:cxnSpLocks/>
          </p:cNvCxnSpPr>
          <p:nvPr/>
        </p:nvCxnSpPr>
        <p:spPr>
          <a:xfrm flipV="1">
            <a:off x="1362886" y="2511960"/>
            <a:ext cx="423077" cy="91995"/>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xmlns="" id="{BB91FA6A-7C77-45C4-A290-E04B95720111}"/>
              </a:ext>
            </a:extLst>
          </p:cNvPr>
          <p:cNvCxnSpPr>
            <a:cxnSpLocks/>
          </p:cNvCxnSpPr>
          <p:nvPr/>
        </p:nvCxnSpPr>
        <p:spPr>
          <a:xfrm>
            <a:off x="1785963" y="2511960"/>
            <a:ext cx="576237" cy="194664"/>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xmlns="" id="{AF36CA23-CAF9-41CA-8816-6702202A96C0}"/>
              </a:ext>
            </a:extLst>
          </p:cNvPr>
          <p:cNvSpPr/>
          <p:nvPr/>
        </p:nvSpPr>
        <p:spPr>
          <a:xfrm>
            <a:off x="457200" y="727583"/>
            <a:ext cx="6248400" cy="369332"/>
          </a:xfrm>
          <a:prstGeom prst="rect">
            <a:avLst/>
          </a:prstGeom>
        </p:spPr>
        <p:txBody>
          <a:bodyPr wrap="square">
            <a:spAutoFit/>
          </a:bodyPr>
          <a:lstStyle/>
          <a:p>
            <a:pPr marL="0" indent="0">
              <a:buNone/>
            </a:pPr>
            <a:r>
              <a:rPr lang="en-IN" b="1" u="sng" dirty="0"/>
              <a:t>Regularising Linear Models (Shrinkage methods)</a:t>
            </a:r>
          </a:p>
        </p:txBody>
      </p:sp>
      <p:pic>
        <p:nvPicPr>
          <p:cNvPr id="13" name="Picture 12">
            <a:extLst>
              <a:ext uri="{FF2B5EF4-FFF2-40B4-BE49-F238E27FC236}">
                <a16:creationId xmlns:a16="http://schemas.microsoft.com/office/drawing/2014/main" xmlns="" id="{73A76159-922C-4EDA-A878-57F669819D08}"/>
              </a:ext>
            </a:extLst>
          </p:cNvPr>
          <p:cNvPicPr>
            <a:picLocks noChangeAspect="1"/>
          </p:cNvPicPr>
          <p:nvPr/>
        </p:nvPicPr>
        <p:blipFill>
          <a:blip r:embed="rId3"/>
          <a:stretch>
            <a:fillRect/>
          </a:stretch>
        </p:blipFill>
        <p:spPr>
          <a:xfrm>
            <a:off x="609600" y="2945491"/>
            <a:ext cx="2660790" cy="714035"/>
          </a:xfrm>
          <a:prstGeom prst="rect">
            <a:avLst/>
          </a:prstGeom>
        </p:spPr>
      </p:pic>
      <p:pic>
        <p:nvPicPr>
          <p:cNvPr id="16" name="Picture 15">
            <a:extLst>
              <a:ext uri="{FF2B5EF4-FFF2-40B4-BE49-F238E27FC236}">
                <a16:creationId xmlns:a16="http://schemas.microsoft.com/office/drawing/2014/main" xmlns="" id="{05D08BC9-0856-4606-B63F-EE5674E28F82}"/>
              </a:ext>
            </a:extLst>
          </p:cNvPr>
          <p:cNvPicPr>
            <a:picLocks noChangeAspect="1"/>
          </p:cNvPicPr>
          <p:nvPr/>
        </p:nvPicPr>
        <p:blipFill>
          <a:blip r:embed="rId4"/>
          <a:stretch>
            <a:fillRect/>
          </a:stretch>
        </p:blipFill>
        <p:spPr>
          <a:xfrm>
            <a:off x="415671" y="3962399"/>
            <a:ext cx="2907307" cy="2195449"/>
          </a:xfrm>
          <a:prstGeom prst="rect">
            <a:avLst/>
          </a:prstGeom>
        </p:spPr>
      </p:pic>
      <p:sp>
        <p:nvSpPr>
          <p:cNvPr id="3" name="TextBox 2">
            <a:extLst>
              <a:ext uri="{FF2B5EF4-FFF2-40B4-BE49-F238E27FC236}">
                <a16:creationId xmlns:a16="http://schemas.microsoft.com/office/drawing/2014/main" xmlns="" id="{C5A102E0-A831-4D3D-8B06-D52E2E835984}"/>
              </a:ext>
            </a:extLst>
          </p:cNvPr>
          <p:cNvSpPr txBox="1"/>
          <p:nvPr/>
        </p:nvSpPr>
        <p:spPr>
          <a:xfrm>
            <a:off x="152400" y="3962399"/>
            <a:ext cx="990600" cy="276999"/>
          </a:xfrm>
          <a:prstGeom prst="rect">
            <a:avLst/>
          </a:prstGeom>
          <a:noFill/>
        </p:spPr>
        <p:txBody>
          <a:bodyPr wrap="square" rtlCol="0">
            <a:spAutoFit/>
          </a:bodyPr>
          <a:lstStyle/>
          <a:p>
            <a:r>
              <a:rPr lang="en-US" sz="1200" dirty="0"/>
              <a:t>Z = f ( x, y)</a:t>
            </a:r>
          </a:p>
        </p:txBody>
      </p:sp>
    </p:spTree>
    <p:extLst>
      <p:ext uri="{BB962C8B-B14F-4D97-AF65-F5344CB8AC3E}">
        <p14:creationId xmlns:p14="http://schemas.microsoft.com/office/powerpoint/2010/main" val="2494866331"/>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886397"/>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Impact of Ridge Regression on the coefficients of the 56 attributes</a:t>
            </a:r>
          </a:p>
        </p:txBody>
      </p:sp>
      <p:sp>
        <p:nvSpPr>
          <p:cNvPr id="11" name="TextBox 10">
            <a:extLst>
              <a:ext uri="{FF2B5EF4-FFF2-40B4-BE49-F238E27FC236}">
                <a16:creationId xmlns:a16="http://schemas.microsoft.com/office/drawing/2014/main" xmlns="" id="{DB51FF13-BF51-491B-B38C-D85AB9309635}"/>
              </a:ext>
            </a:extLst>
          </p:cNvPr>
          <p:cNvSpPr txBox="1"/>
          <p:nvPr/>
        </p:nvSpPr>
        <p:spPr>
          <a:xfrm>
            <a:off x="303276" y="3389380"/>
            <a:ext cx="7888670" cy="276999"/>
          </a:xfrm>
          <a:prstGeom prst="rect">
            <a:avLst/>
          </a:prstGeom>
          <a:noFill/>
        </p:spPr>
        <p:txBody>
          <a:bodyPr wrap="square" rtlCol="0">
            <a:spAutoFit/>
          </a:bodyPr>
          <a:lstStyle/>
          <a:p>
            <a:r>
              <a:rPr lang="en-US" sz="1200" dirty="0"/>
              <a:t>Large coefficients have been suppressed, almost close to 0 in many cases. </a:t>
            </a:r>
          </a:p>
        </p:txBody>
      </p:sp>
      <p:sp>
        <p:nvSpPr>
          <p:cNvPr id="13" name="TextBox 12">
            <a:extLst>
              <a:ext uri="{FF2B5EF4-FFF2-40B4-BE49-F238E27FC236}">
                <a16:creationId xmlns:a16="http://schemas.microsoft.com/office/drawing/2014/main" xmlns="" id="{CE28A968-F8E2-44CE-9283-1BAF24EE6578}"/>
              </a:ext>
            </a:extLst>
          </p:cNvPr>
          <p:cNvSpPr txBox="1"/>
          <p:nvPr/>
        </p:nvSpPr>
        <p:spPr>
          <a:xfrm>
            <a:off x="348336" y="6135945"/>
            <a:ext cx="4223664" cy="276999"/>
          </a:xfrm>
          <a:prstGeom prst="rect">
            <a:avLst/>
          </a:prstGeom>
          <a:noFill/>
        </p:spPr>
        <p:txBody>
          <a:bodyPr wrap="square" rtlCol="0">
            <a:spAutoFit/>
          </a:bodyPr>
          <a:lstStyle/>
          <a:p>
            <a:r>
              <a:rPr lang="en-US" sz="1200" dirty="0"/>
              <a:t>Ref: </a:t>
            </a:r>
            <a:r>
              <a:rPr lang="en-US" sz="1200" dirty="0" err="1"/>
              <a:t>Ridge_Lasso_Regression.ipynb</a:t>
            </a:r>
            <a:endParaRPr lang="en-US" sz="1200" dirty="0"/>
          </a:p>
        </p:txBody>
      </p:sp>
      <p:sp>
        <p:nvSpPr>
          <p:cNvPr id="6" name="Rectangle 5">
            <a:extLst>
              <a:ext uri="{FF2B5EF4-FFF2-40B4-BE49-F238E27FC236}">
                <a16:creationId xmlns:a16="http://schemas.microsoft.com/office/drawing/2014/main" xmlns="" id="{0FC675F6-8EA0-4B80-B3BB-766F37F0E357}"/>
              </a:ext>
            </a:extLst>
          </p:cNvPr>
          <p:cNvSpPr>
            <a:spLocks noChangeArrowheads="1"/>
          </p:cNvSpPr>
          <p:nvPr/>
        </p:nvSpPr>
        <p:spPr bwMode="auto">
          <a:xfrm>
            <a:off x="266700" y="2062403"/>
            <a:ext cx="79252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Ridge model: [[ 0. 3.73512981 -2.93500874 -2.13974194 -3.56547812 -1.28898893 3.01290805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2.04739082 0.0786974 0.21972225 -0.3302341 -1.46231096 -1.17221896 0.00856067 2.48054694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-1.67596093 0.99537516 -2.29024279 4.7699338 -2.08598898 0.34009408 0.35024058 -0.41761834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3.06970569 -2.21649433 1.86339518 -2.62934278 0.38596397 0.12088534 -0.53440382 -1.88265835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-0.7675926 -0.90146842 0.52416091 0.59678246 -0.26349448 0.5827378 -3.02842915 -0.36548074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0.5956112 -0.15941014 0.49168856 1.45652375 -0.43819158 -0.20964198 0.77665496 0.36489921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-0.4750838 0.3551047 0.23188557 -1.42941282 2.06831543 -0.34986402 -0.32320394 0.39054656 0.06283411]]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0367325"/>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3681008"/>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342900" indent="-342900">
              <a:buFont typeface="+mj-lt"/>
              <a:buAutoNum type="arabicPeriod"/>
            </a:pPr>
            <a:r>
              <a:rPr lang="en-US" sz="1600" u="sng" dirty="0"/>
              <a:t>Lasso Regression </a:t>
            </a:r>
            <a:r>
              <a:rPr lang="en-US" sz="1600" dirty="0"/>
              <a:t>is similar to the Ridge regression with a difference in the penalty term. Unlike Ridge, the penalty term here is raised to power 1. Also known as L1 norm. </a:t>
            </a:r>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startAt="2"/>
            </a:pPr>
            <a:r>
              <a:rPr lang="en-US" sz="1600" dirty="0"/>
              <a:t>The term     continues to be the input parameter which will decide how high penalties would be for the coefficients. Larger the value more diminished the coefficients will be. </a:t>
            </a:r>
          </a:p>
          <a:p>
            <a:pPr marL="342900" indent="-342900">
              <a:buFont typeface="+mj-lt"/>
              <a:buAutoNum type="arabicPeriod" startAt="2"/>
            </a:pPr>
            <a:endParaRPr lang="en-US" sz="1600" dirty="0"/>
          </a:p>
          <a:p>
            <a:pPr marL="342900" indent="-342900">
              <a:buFont typeface="+mj-lt"/>
              <a:buAutoNum type="arabicPeriod" startAt="2"/>
            </a:pPr>
            <a:r>
              <a:rPr lang="en-US" sz="1600" dirty="0"/>
              <a:t>Unlike Ridge regression, where the coefficients are driven towards zero but may not become zero, Lasso Regression penalty process will make many of the coefficients 0. In other words, literally drop the dimensions</a:t>
            </a:r>
          </a:p>
        </p:txBody>
      </p:sp>
      <p:pic>
        <p:nvPicPr>
          <p:cNvPr id="5" name="Picture 4">
            <a:extLst>
              <a:ext uri="{FF2B5EF4-FFF2-40B4-BE49-F238E27FC236}">
                <a16:creationId xmlns:a16="http://schemas.microsoft.com/office/drawing/2014/main" xmlns="" id="{DF13B12B-BAE5-492A-95B3-32D79DE262A9}"/>
              </a:ext>
            </a:extLst>
          </p:cNvPr>
          <p:cNvPicPr>
            <a:picLocks noChangeAspect="1"/>
          </p:cNvPicPr>
          <p:nvPr/>
        </p:nvPicPr>
        <p:blipFill>
          <a:blip r:embed="rId3"/>
          <a:stretch>
            <a:fillRect/>
          </a:stretch>
        </p:blipFill>
        <p:spPr>
          <a:xfrm>
            <a:off x="1676400" y="2971800"/>
            <a:ext cx="200025" cy="381000"/>
          </a:xfrm>
          <a:prstGeom prst="rect">
            <a:avLst/>
          </a:prstGeom>
        </p:spPr>
      </p:pic>
      <p:pic>
        <p:nvPicPr>
          <p:cNvPr id="8" name="Picture 7">
            <a:extLst>
              <a:ext uri="{FF2B5EF4-FFF2-40B4-BE49-F238E27FC236}">
                <a16:creationId xmlns:a16="http://schemas.microsoft.com/office/drawing/2014/main" xmlns="" id="{B566F425-7541-4BD0-B7DA-484FDBD5AF10}"/>
              </a:ext>
            </a:extLst>
          </p:cNvPr>
          <p:cNvPicPr>
            <a:picLocks noChangeAspect="1"/>
          </p:cNvPicPr>
          <p:nvPr/>
        </p:nvPicPr>
        <p:blipFill>
          <a:blip r:embed="rId4"/>
          <a:stretch>
            <a:fillRect/>
          </a:stretch>
        </p:blipFill>
        <p:spPr>
          <a:xfrm>
            <a:off x="2819400" y="2337816"/>
            <a:ext cx="2600557" cy="552450"/>
          </a:xfrm>
          <a:prstGeom prst="rect">
            <a:avLst/>
          </a:prstGeom>
        </p:spPr>
      </p:pic>
    </p:spTree>
    <p:extLst>
      <p:ext uri="{BB962C8B-B14F-4D97-AF65-F5344CB8AC3E}">
        <p14:creationId xmlns:p14="http://schemas.microsoft.com/office/powerpoint/2010/main" val="3046348209"/>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886397"/>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Impact of Lasso Regression on the coefficients of the 56 attributes</a:t>
            </a:r>
          </a:p>
        </p:txBody>
      </p:sp>
      <p:sp>
        <p:nvSpPr>
          <p:cNvPr id="11" name="TextBox 10">
            <a:extLst>
              <a:ext uri="{FF2B5EF4-FFF2-40B4-BE49-F238E27FC236}">
                <a16:creationId xmlns:a16="http://schemas.microsoft.com/office/drawing/2014/main" xmlns="" id="{DB51FF13-BF51-491B-B38C-D85AB9309635}"/>
              </a:ext>
            </a:extLst>
          </p:cNvPr>
          <p:cNvSpPr txBox="1"/>
          <p:nvPr/>
        </p:nvSpPr>
        <p:spPr>
          <a:xfrm>
            <a:off x="303276" y="3389380"/>
            <a:ext cx="7888670" cy="461665"/>
          </a:xfrm>
          <a:prstGeom prst="rect">
            <a:avLst/>
          </a:prstGeom>
          <a:noFill/>
        </p:spPr>
        <p:txBody>
          <a:bodyPr wrap="square" rtlCol="0">
            <a:spAutoFit/>
          </a:bodyPr>
          <a:lstStyle/>
          <a:p>
            <a:r>
              <a:rPr lang="en-US" sz="1200" dirty="0"/>
              <a:t>Large coefficients have been suppressed, to 0 in many cases, making those dimensions useless i.e. dropped from the model. </a:t>
            </a:r>
          </a:p>
        </p:txBody>
      </p:sp>
      <p:sp>
        <p:nvSpPr>
          <p:cNvPr id="13" name="TextBox 12">
            <a:extLst>
              <a:ext uri="{FF2B5EF4-FFF2-40B4-BE49-F238E27FC236}">
                <a16:creationId xmlns:a16="http://schemas.microsoft.com/office/drawing/2014/main" xmlns="" id="{CE28A968-F8E2-44CE-9283-1BAF24EE6578}"/>
              </a:ext>
            </a:extLst>
          </p:cNvPr>
          <p:cNvSpPr txBox="1"/>
          <p:nvPr/>
        </p:nvSpPr>
        <p:spPr>
          <a:xfrm>
            <a:off x="348336" y="6135945"/>
            <a:ext cx="4223664" cy="276999"/>
          </a:xfrm>
          <a:prstGeom prst="rect">
            <a:avLst/>
          </a:prstGeom>
          <a:noFill/>
        </p:spPr>
        <p:txBody>
          <a:bodyPr wrap="square" rtlCol="0">
            <a:spAutoFit/>
          </a:bodyPr>
          <a:lstStyle/>
          <a:p>
            <a:r>
              <a:rPr lang="en-US" sz="1200" dirty="0"/>
              <a:t>Ref: </a:t>
            </a:r>
            <a:r>
              <a:rPr lang="en-US" sz="1200" dirty="0" err="1"/>
              <a:t>Ridge_Lasso_Regression.ipynb</a:t>
            </a:r>
            <a:endParaRPr lang="en-US" sz="1200" dirty="0"/>
          </a:p>
        </p:txBody>
      </p:sp>
      <p:sp>
        <p:nvSpPr>
          <p:cNvPr id="6" name="Rectangle 5">
            <a:extLst>
              <a:ext uri="{FF2B5EF4-FFF2-40B4-BE49-F238E27FC236}">
                <a16:creationId xmlns:a16="http://schemas.microsoft.com/office/drawing/2014/main" xmlns="" id="{0FC675F6-8EA0-4B80-B3BB-766F37F0E357}"/>
              </a:ext>
            </a:extLst>
          </p:cNvPr>
          <p:cNvSpPr>
            <a:spLocks noChangeArrowheads="1"/>
          </p:cNvSpPr>
          <p:nvPr/>
        </p:nvSpPr>
        <p:spPr bwMode="auto">
          <a:xfrm>
            <a:off x="266700" y="2293235"/>
            <a:ext cx="882132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hangingPunct="0"/>
            <a:r>
              <a:rPr lang="it-IT" sz="1000" dirty="0"/>
              <a:t>Lasso model: [ 0. 0.52263805 -0.5402102 -1.99423315 -4.55360385 -0.85285179 2.99044036 0.00711821 -0. 0.76073274 -0. -0. -0.19736449 </a:t>
            </a:r>
          </a:p>
          <a:p>
            <a:pPr lvl="0" eaLnBrk="0" hangingPunct="0"/>
            <a:r>
              <a:rPr lang="it-IT" sz="1000" dirty="0"/>
              <a:t>0. 2.04221833 -1.00014513 0. -0. 4.28412669 -0. 0. 0.31442062 -0. 2.13894094 -1.06760107 0. -0. 0. 0. -0.44991392 -1.55885506 -0. -0.68837902 0. </a:t>
            </a:r>
          </a:p>
          <a:p>
            <a:pPr lvl="0" eaLnBrk="0" hangingPunct="0"/>
            <a:r>
              <a:rPr lang="it-IT" sz="1000" dirty="0"/>
              <a:t>0.17455864 -0.34653644 0.3313704 -2.84931966 0. -0.34340563 0.00815105 0.47019445 1.25759712 -0.69634581 0. 0.55528147 0.2948979 -0.67289549 </a:t>
            </a:r>
          </a:p>
          <a:p>
            <a:pPr lvl="0" eaLnBrk="0" hangingPunct="0"/>
            <a:r>
              <a:rPr lang="it-IT" sz="1000" dirty="0"/>
              <a:t>0.06490671 0. -1.19639935 1.06711702 0. -0.88034391 0. -0. ]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5539458"/>
      </p:ext>
    </p:extLst>
  </p:cSld>
  <p:clrMapOvr>
    <a:masterClrMapping/>
  </p:clrMapOvr>
  <p:transition spd="med">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369332"/>
          </a:xfrm>
        </p:spPr>
        <p:txBody>
          <a:bodyPr wrap="square">
            <a:spAutoFit/>
          </a:bodyPr>
          <a:lstStyle/>
          <a:p>
            <a:pPr marL="0" indent="0">
              <a:buNone/>
            </a:pPr>
            <a:r>
              <a:rPr lang="en-IN" sz="1800" b="1" u="sng" dirty="0"/>
              <a:t>Regularising Linear Models (Comparing The Methods)</a:t>
            </a:r>
          </a:p>
        </p:txBody>
      </p:sp>
      <p:sp>
        <p:nvSpPr>
          <p:cNvPr id="2" name="TextBox 1">
            <a:extLst>
              <a:ext uri="{FF2B5EF4-FFF2-40B4-BE49-F238E27FC236}">
                <a16:creationId xmlns:a16="http://schemas.microsoft.com/office/drawing/2014/main" xmlns="" id="{1446B3C8-FFB0-4B51-8681-79C3D64A5B3E}"/>
              </a:ext>
            </a:extLst>
          </p:cNvPr>
          <p:cNvSpPr txBox="1"/>
          <p:nvPr/>
        </p:nvSpPr>
        <p:spPr>
          <a:xfrm>
            <a:off x="348336" y="1676400"/>
            <a:ext cx="8447328" cy="646331"/>
          </a:xfrm>
          <a:prstGeom prst="rect">
            <a:avLst/>
          </a:prstGeom>
          <a:noFill/>
        </p:spPr>
        <p:txBody>
          <a:bodyPr wrap="square" rtlCol="0">
            <a:spAutoFit/>
          </a:bodyPr>
          <a:lstStyle/>
          <a:p>
            <a:r>
              <a:rPr lang="en-US" dirty="0"/>
              <a:t>To compare the Ridge and Lasso, let us first transform our error function (which is a quadratic / convex function) into a contour graph</a:t>
            </a:r>
          </a:p>
        </p:txBody>
      </p:sp>
      <p:pic>
        <p:nvPicPr>
          <p:cNvPr id="7" name="Picture 4" descr="Image result for convex function and error contours">
            <a:extLst>
              <a:ext uri="{FF2B5EF4-FFF2-40B4-BE49-F238E27FC236}">
                <a16:creationId xmlns:a16="http://schemas.microsoft.com/office/drawing/2014/main" xmlns="" id="{E749CD20-81A3-4E60-95EC-0D10087D4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43" y="2776453"/>
            <a:ext cx="2227894" cy="166877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xmlns="" id="{EB3B1291-F312-4AEC-8486-170EAB152D6F}"/>
              </a:ext>
            </a:extLst>
          </p:cNvPr>
          <p:cNvSpPr/>
          <p:nvPr/>
        </p:nvSpPr>
        <p:spPr>
          <a:xfrm>
            <a:off x="985838" y="3022778"/>
            <a:ext cx="1622090"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013782AA-D125-42A6-B171-F3D9D2FF8C9E}"/>
              </a:ext>
            </a:extLst>
          </p:cNvPr>
          <p:cNvSpPr/>
          <p:nvPr/>
        </p:nvSpPr>
        <p:spPr>
          <a:xfrm>
            <a:off x="1097281" y="3137078"/>
            <a:ext cx="1390416"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B126BF9B-E1AD-4572-84E1-9B694947B92E}"/>
              </a:ext>
            </a:extLst>
          </p:cNvPr>
          <p:cNvSpPr/>
          <p:nvPr/>
        </p:nvSpPr>
        <p:spPr>
          <a:xfrm>
            <a:off x="1200150" y="3294241"/>
            <a:ext cx="1150344" cy="335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956A1B43-581C-4293-9596-5D63ED39A5B7}"/>
              </a:ext>
            </a:extLst>
          </p:cNvPr>
          <p:cNvSpPr/>
          <p:nvPr/>
        </p:nvSpPr>
        <p:spPr>
          <a:xfrm>
            <a:off x="1345883" y="3477121"/>
            <a:ext cx="820245" cy="304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xmlns="" id="{89648575-9691-4107-9C77-E0C85D85E52C}"/>
              </a:ext>
            </a:extLst>
          </p:cNvPr>
          <p:cNvPicPr>
            <a:picLocks noChangeAspect="1"/>
          </p:cNvPicPr>
          <p:nvPr/>
        </p:nvPicPr>
        <p:blipFill>
          <a:blip r:embed="rId4"/>
          <a:stretch>
            <a:fillRect/>
          </a:stretch>
        </p:blipFill>
        <p:spPr>
          <a:xfrm>
            <a:off x="914400" y="2895600"/>
            <a:ext cx="1875216" cy="1488130"/>
          </a:xfrm>
          <a:prstGeom prst="rect">
            <a:avLst/>
          </a:prstGeom>
        </p:spPr>
      </p:pic>
      <p:pic>
        <p:nvPicPr>
          <p:cNvPr id="15" name="Picture 14">
            <a:extLst>
              <a:ext uri="{FF2B5EF4-FFF2-40B4-BE49-F238E27FC236}">
                <a16:creationId xmlns:a16="http://schemas.microsoft.com/office/drawing/2014/main" xmlns="" id="{628549F2-24E2-4EF3-BFB5-3B96B7B7638C}"/>
              </a:ext>
            </a:extLst>
          </p:cNvPr>
          <p:cNvPicPr>
            <a:picLocks noChangeAspect="1"/>
          </p:cNvPicPr>
          <p:nvPr/>
        </p:nvPicPr>
        <p:blipFill>
          <a:blip r:embed="rId5"/>
          <a:stretch>
            <a:fillRect/>
          </a:stretch>
        </p:blipFill>
        <p:spPr>
          <a:xfrm>
            <a:off x="1008838" y="4106465"/>
            <a:ext cx="1685972" cy="833318"/>
          </a:xfrm>
          <a:prstGeom prst="rect">
            <a:avLst/>
          </a:prstGeom>
        </p:spPr>
      </p:pic>
      <p:grpSp>
        <p:nvGrpSpPr>
          <p:cNvPr id="16" name="Group 15">
            <a:extLst>
              <a:ext uri="{FF2B5EF4-FFF2-40B4-BE49-F238E27FC236}">
                <a16:creationId xmlns:a16="http://schemas.microsoft.com/office/drawing/2014/main" xmlns="" id="{BC11A7D0-E621-4E28-BB82-4764AA551D79}"/>
              </a:ext>
            </a:extLst>
          </p:cNvPr>
          <p:cNvGrpSpPr/>
          <p:nvPr/>
        </p:nvGrpSpPr>
        <p:grpSpPr>
          <a:xfrm>
            <a:off x="560972" y="4188237"/>
            <a:ext cx="2715627" cy="1374363"/>
            <a:chOff x="1090863" y="2671542"/>
            <a:chExt cx="3103035" cy="1521849"/>
          </a:xfrm>
        </p:grpSpPr>
        <p:grpSp>
          <p:nvGrpSpPr>
            <p:cNvPr id="17" name="Group 16">
              <a:extLst>
                <a:ext uri="{FF2B5EF4-FFF2-40B4-BE49-F238E27FC236}">
                  <a16:creationId xmlns:a16="http://schemas.microsoft.com/office/drawing/2014/main" xmlns="" id="{90869420-97F4-4C39-80F2-4E44261BB730}"/>
                </a:ext>
              </a:extLst>
            </p:cNvPr>
            <p:cNvGrpSpPr/>
            <p:nvPr/>
          </p:nvGrpSpPr>
          <p:grpSpPr>
            <a:xfrm>
              <a:off x="1090863" y="2807369"/>
              <a:ext cx="2951748" cy="927933"/>
              <a:chOff x="1090863" y="2807369"/>
              <a:chExt cx="2951748" cy="927933"/>
            </a:xfrm>
          </p:grpSpPr>
          <p:cxnSp>
            <p:nvCxnSpPr>
              <p:cNvPr id="20" name="Straight Connector 19">
                <a:extLst>
                  <a:ext uri="{FF2B5EF4-FFF2-40B4-BE49-F238E27FC236}">
                    <a16:creationId xmlns:a16="http://schemas.microsoft.com/office/drawing/2014/main" xmlns="" id="{C876DB93-830F-4571-B905-2EF949E20386}"/>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xmlns="" id="{F4259DE5-0056-4C92-ABBA-25A82B0AB813}"/>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xmlns="" id="{CC9BA6C7-34CA-4B71-870D-F221CB85191F}"/>
                </a:ext>
              </a:extLst>
            </p:cNvPr>
            <p:cNvSpPr txBox="1"/>
            <p:nvPr/>
          </p:nvSpPr>
          <p:spPr>
            <a:xfrm rot="1637533">
              <a:off x="2887666" y="3331617"/>
              <a:ext cx="577516" cy="861774"/>
            </a:xfrm>
            <a:prstGeom prst="rect">
              <a:avLst/>
            </a:prstGeom>
            <a:noFill/>
          </p:spPr>
          <p:txBody>
            <a:bodyPr wrap="square" rtlCol="0">
              <a:spAutoFit/>
            </a:bodyPr>
            <a:lstStyle/>
            <a:p>
              <a:r>
                <a:rPr lang="en-US" dirty="0"/>
                <a:t>m1</a:t>
              </a:r>
            </a:p>
          </p:txBody>
        </p:sp>
        <p:sp>
          <p:nvSpPr>
            <p:cNvPr id="19" name="TextBox 18">
              <a:extLst>
                <a:ext uri="{FF2B5EF4-FFF2-40B4-BE49-F238E27FC236}">
                  <a16:creationId xmlns:a16="http://schemas.microsoft.com/office/drawing/2014/main" xmlns="" id="{D27D5783-878C-4979-BBFA-A5012ABC6C97}"/>
                </a:ext>
              </a:extLst>
            </p:cNvPr>
            <p:cNvSpPr txBox="1"/>
            <p:nvPr/>
          </p:nvSpPr>
          <p:spPr>
            <a:xfrm rot="20319282">
              <a:off x="3616382" y="2671542"/>
              <a:ext cx="577516" cy="861774"/>
            </a:xfrm>
            <a:prstGeom prst="rect">
              <a:avLst/>
            </a:prstGeom>
            <a:noFill/>
          </p:spPr>
          <p:txBody>
            <a:bodyPr wrap="square" rtlCol="0">
              <a:spAutoFit/>
            </a:bodyPr>
            <a:lstStyle/>
            <a:p>
              <a:r>
                <a:rPr lang="en-US" dirty="0"/>
                <a:t>m2</a:t>
              </a:r>
            </a:p>
          </p:txBody>
        </p:sp>
      </p:grpSp>
      <p:sp>
        <p:nvSpPr>
          <p:cNvPr id="3" name="TextBox 2">
            <a:extLst>
              <a:ext uri="{FF2B5EF4-FFF2-40B4-BE49-F238E27FC236}">
                <a16:creationId xmlns:a16="http://schemas.microsoft.com/office/drawing/2014/main" xmlns="" id="{7CE5ABB6-AACD-45E3-A131-A5A2879FC8FD}"/>
              </a:ext>
            </a:extLst>
          </p:cNvPr>
          <p:cNvSpPr txBox="1"/>
          <p:nvPr/>
        </p:nvSpPr>
        <p:spPr>
          <a:xfrm>
            <a:off x="3733800" y="2667000"/>
            <a:ext cx="4849227" cy="1754326"/>
          </a:xfrm>
          <a:prstGeom prst="rect">
            <a:avLst/>
          </a:prstGeom>
          <a:noFill/>
        </p:spPr>
        <p:txBody>
          <a:bodyPr wrap="square" rtlCol="0">
            <a:spAutoFit/>
          </a:bodyPr>
          <a:lstStyle/>
          <a:p>
            <a:pPr marL="342900" indent="-342900">
              <a:buFont typeface="+mj-lt"/>
              <a:buAutoNum type="arabicPeriod"/>
            </a:pPr>
            <a:r>
              <a:rPr lang="en-US" sz="1200" dirty="0"/>
              <a:t>Every ring on the error function represents a combination of coefficients (m1 and m2 in the image) which result in same quantum of error i.e. SSE</a:t>
            </a:r>
          </a:p>
          <a:p>
            <a:pPr marL="342900" indent="-342900">
              <a:buFont typeface="+mj-lt"/>
              <a:buAutoNum type="arabicPeriod"/>
            </a:pPr>
            <a:endParaRPr lang="en-US" sz="1200" dirty="0"/>
          </a:p>
          <a:p>
            <a:pPr marL="342900" indent="-342900">
              <a:buFont typeface="+mj-lt"/>
              <a:buAutoNum type="arabicPeriod"/>
            </a:pPr>
            <a:r>
              <a:rPr lang="en-US" sz="1200" dirty="0"/>
              <a:t>Let us convert that to a 2d contour plot. In the contour plot, every ring represents one quantum of error. </a:t>
            </a:r>
          </a:p>
          <a:p>
            <a:pPr marL="342900" indent="-342900">
              <a:buFont typeface="+mj-lt"/>
              <a:buAutoNum type="arabicPeriod"/>
            </a:pPr>
            <a:endParaRPr lang="en-US" sz="1200" dirty="0"/>
          </a:p>
          <a:p>
            <a:pPr marL="342900" indent="-342900">
              <a:buFont typeface="+mj-lt"/>
              <a:buAutoNum type="arabicPeriod"/>
            </a:pPr>
            <a:r>
              <a:rPr lang="en-US" sz="1200" dirty="0"/>
              <a:t>The innermost ring / bull’s eye is the combination of the coefficients that gives the lease SSE</a:t>
            </a:r>
          </a:p>
        </p:txBody>
      </p:sp>
    </p:spTree>
    <p:extLst>
      <p:ext uri="{BB962C8B-B14F-4D97-AF65-F5344CB8AC3E}">
        <p14:creationId xmlns:p14="http://schemas.microsoft.com/office/powerpoint/2010/main" val="348768787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875E-6 4.07407E-6 L -0.00039 0.13912 " pathEditMode="relative" rAng="0" ptsTypes="AA">
                                      <p:cBhvr>
                                        <p:cTn id="9" dur="2000" fill="hold"/>
                                        <p:tgtEl>
                                          <p:spTgt spid="12"/>
                                        </p:tgtEl>
                                        <p:attrNameLst>
                                          <p:attrName>ppt_x</p:attrName>
                                          <p:attrName>ppt_y</p:attrName>
                                        </p:attrNameLst>
                                      </p:cBhvr>
                                      <p:rCtr x="-26" y="6944"/>
                                    </p:animMotion>
                                  </p:childTnLst>
                                </p:cTn>
                              </p:par>
                              <p:par>
                                <p:cTn id="10" presetID="42" presetClass="path" presetSubtype="0" accel="50000" decel="50000" fill="hold" grpId="0" nodeType="withEffect">
                                  <p:stCondLst>
                                    <p:cond delay="500"/>
                                  </p:stCondLst>
                                  <p:childTnLst>
                                    <p:animMotion origin="layout" path="M -1.25E-6 -4.07407E-6 L -1.25E-6 0.16389 " pathEditMode="relative" rAng="0" ptsTypes="AA">
                                      <p:cBhvr>
                                        <p:cTn id="11" dur="2000" fill="hold"/>
                                        <p:tgtEl>
                                          <p:spTgt spid="10"/>
                                        </p:tgtEl>
                                        <p:attrNameLst>
                                          <p:attrName>ppt_x</p:attrName>
                                          <p:attrName>ppt_y</p:attrName>
                                        </p:attrNameLst>
                                      </p:cBhvr>
                                      <p:rCtr x="0" y="8194"/>
                                    </p:animMotion>
                                  </p:childTnLst>
                                </p:cTn>
                              </p:par>
                              <p:par>
                                <p:cTn id="12" presetID="42" presetClass="path" presetSubtype="0" accel="50000" decel="50000" fill="hold" grpId="0" nodeType="withEffect">
                                  <p:stCondLst>
                                    <p:cond delay="500"/>
                                  </p:stCondLst>
                                  <p:childTnLst>
                                    <p:animMotion origin="layout" path="M -1.25E-6 4.81481E-6 L -1.25E-6 0.19027 " pathEditMode="relative" rAng="0" ptsTypes="AA">
                                      <p:cBhvr>
                                        <p:cTn id="13" dur="2000" fill="hold"/>
                                        <p:tgtEl>
                                          <p:spTgt spid="9"/>
                                        </p:tgtEl>
                                        <p:attrNameLst>
                                          <p:attrName>ppt_x</p:attrName>
                                          <p:attrName>ppt_y</p:attrName>
                                        </p:attrNameLst>
                                      </p:cBhvr>
                                      <p:rCtr x="0" y="9514"/>
                                    </p:animMotion>
                                  </p:childTnLst>
                                </p:cTn>
                              </p:par>
                              <p:par>
                                <p:cTn id="14" presetID="42" presetClass="path" presetSubtype="0" accel="50000" decel="50000" fill="hold" grpId="0" nodeType="withEffect">
                                  <p:stCondLst>
                                    <p:cond delay="500"/>
                                  </p:stCondLst>
                                  <p:childTnLst>
                                    <p:animMotion origin="layout" path="M 8.33333E-7 -2.96296E-6 L 0.0013 0.2125 " pathEditMode="relative" rAng="0" ptsTypes="AA">
                                      <p:cBhvr>
                                        <p:cTn id="15" dur="2000" fill="hold"/>
                                        <p:tgtEl>
                                          <p:spTgt spid="8"/>
                                        </p:tgtEl>
                                        <p:attrNameLst>
                                          <p:attrName>ppt_x</p:attrName>
                                          <p:attrName>ppt_y</p:attrName>
                                        </p:attrNameLst>
                                      </p:cBhvr>
                                      <p:rCtr x="65" y="10625"/>
                                    </p:animMotion>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xmlns="" id="{3BF8BAD1-E1E0-4ADC-AC74-1EA9F7806AD7}"/>
              </a:ext>
            </a:extLst>
          </p:cNvPr>
          <p:cNvGrpSpPr/>
          <p:nvPr/>
        </p:nvGrpSpPr>
        <p:grpSpPr>
          <a:xfrm>
            <a:off x="1295400" y="1981198"/>
            <a:ext cx="4177614" cy="2163529"/>
            <a:chOff x="4558217" y="2321736"/>
            <a:chExt cx="2951748" cy="1182671"/>
          </a:xfrm>
        </p:grpSpPr>
        <p:pic>
          <p:nvPicPr>
            <p:cNvPr id="58" name="Picture 57">
              <a:extLst>
                <a:ext uri="{FF2B5EF4-FFF2-40B4-BE49-F238E27FC236}">
                  <a16:creationId xmlns:a16="http://schemas.microsoft.com/office/drawing/2014/main" xmlns="" id="{241535A7-7D8D-45E0-94BC-A2DF058200A9}"/>
                </a:ext>
              </a:extLst>
            </p:cNvPr>
            <p:cNvPicPr>
              <a:picLocks noChangeAspect="1"/>
            </p:cNvPicPr>
            <p:nvPr/>
          </p:nvPicPr>
          <p:blipFill>
            <a:blip r:embed="rId2"/>
            <a:stretch>
              <a:fillRect/>
            </a:stretch>
          </p:blipFill>
          <p:spPr>
            <a:xfrm>
              <a:off x="5117375" y="2321736"/>
              <a:ext cx="1866900" cy="761978"/>
            </a:xfrm>
            <a:prstGeom prst="rect">
              <a:avLst/>
            </a:prstGeom>
          </p:spPr>
        </p:pic>
        <p:grpSp>
          <p:nvGrpSpPr>
            <p:cNvPr id="59" name="Group 58">
              <a:extLst>
                <a:ext uri="{FF2B5EF4-FFF2-40B4-BE49-F238E27FC236}">
                  <a16:creationId xmlns:a16="http://schemas.microsoft.com/office/drawing/2014/main" xmlns="" id="{DF05F744-580F-448D-A375-B1C1FA9DB90F}"/>
                </a:ext>
              </a:extLst>
            </p:cNvPr>
            <p:cNvGrpSpPr/>
            <p:nvPr/>
          </p:nvGrpSpPr>
          <p:grpSpPr>
            <a:xfrm>
              <a:off x="4558217" y="2576474"/>
              <a:ext cx="2951748" cy="927933"/>
              <a:chOff x="1090863" y="2807369"/>
              <a:chExt cx="2951748" cy="927933"/>
            </a:xfrm>
          </p:grpSpPr>
          <p:cxnSp>
            <p:nvCxnSpPr>
              <p:cNvPr id="60" name="Straight Connector 59">
                <a:extLst>
                  <a:ext uri="{FF2B5EF4-FFF2-40B4-BE49-F238E27FC236}">
                    <a16:creationId xmlns:a16="http://schemas.microsoft.com/office/drawing/2014/main" xmlns="" id="{9FB44B07-8B47-4FD7-965B-FACED05BE6BC}"/>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xmlns="" id="{E7E48F7E-4C43-482E-9C5C-44EF9EF15968}"/>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grpSp>
      <p:cxnSp>
        <p:nvCxnSpPr>
          <p:cNvPr id="44" name="Straight Arrow Connector 43">
            <a:extLst>
              <a:ext uri="{FF2B5EF4-FFF2-40B4-BE49-F238E27FC236}">
                <a16:creationId xmlns:a16="http://schemas.microsoft.com/office/drawing/2014/main" xmlns="" id="{2DCC6428-3B1A-4433-891B-D10C90D60E32}"/>
              </a:ext>
            </a:extLst>
          </p:cNvPr>
          <p:cNvCxnSpPr>
            <a:cxnSpLocks/>
            <a:stCxn id="30" idx="0"/>
          </p:cNvCxnSpPr>
          <p:nvPr/>
        </p:nvCxnSpPr>
        <p:spPr>
          <a:xfrm flipH="1" flipV="1">
            <a:off x="1487409" y="1953075"/>
            <a:ext cx="1954256" cy="115637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25" name="Group 1024">
            <a:extLst>
              <a:ext uri="{FF2B5EF4-FFF2-40B4-BE49-F238E27FC236}">
                <a16:creationId xmlns:a16="http://schemas.microsoft.com/office/drawing/2014/main" xmlns="" id="{44774DA1-D4AB-4F6F-8ACF-3332048AC812}"/>
              </a:ext>
            </a:extLst>
          </p:cNvPr>
          <p:cNvGrpSpPr/>
          <p:nvPr/>
        </p:nvGrpSpPr>
        <p:grpSpPr>
          <a:xfrm>
            <a:off x="622248" y="1479765"/>
            <a:ext cx="5966437" cy="4253541"/>
            <a:chOff x="4493788" y="1328173"/>
            <a:chExt cx="6206586" cy="4329450"/>
          </a:xfrm>
        </p:grpSpPr>
        <p:grpSp>
          <p:nvGrpSpPr>
            <p:cNvPr id="1024" name="Group 1023">
              <a:extLst>
                <a:ext uri="{FF2B5EF4-FFF2-40B4-BE49-F238E27FC236}">
                  <a16:creationId xmlns:a16="http://schemas.microsoft.com/office/drawing/2014/main" xmlns="" id="{3227B113-9118-4089-9EF6-FD1E055F6EC5}"/>
                </a:ext>
              </a:extLst>
            </p:cNvPr>
            <p:cNvGrpSpPr/>
            <p:nvPr/>
          </p:nvGrpSpPr>
          <p:grpSpPr>
            <a:xfrm>
              <a:off x="4493788" y="1328173"/>
              <a:ext cx="6206586" cy="4329450"/>
              <a:chOff x="4493788" y="1328173"/>
              <a:chExt cx="6206586" cy="4329450"/>
            </a:xfrm>
          </p:grpSpPr>
          <p:sp>
            <p:nvSpPr>
              <p:cNvPr id="30" name="Oval 29">
                <a:extLst>
                  <a:ext uri="{FF2B5EF4-FFF2-40B4-BE49-F238E27FC236}">
                    <a16:creationId xmlns:a16="http://schemas.microsoft.com/office/drawing/2014/main" xmlns="" id="{103D30BB-A917-4389-8606-91F7EB8EB35D}"/>
                  </a:ext>
                </a:extLst>
              </p:cNvPr>
              <p:cNvSpPr/>
              <p:nvPr/>
            </p:nvSpPr>
            <p:spPr>
              <a:xfrm>
                <a:off x="6779375" y="2986942"/>
                <a:ext cx="1294621" cy="844651"/>
              </a:xfrm>
              <a:prstGeom prst="ellipse">
                <a:avLst/>
              </a:prstGeom>
              <a:solidFill>
                <a:srgbClr val="FFFF00">
                  <a:alpha val="70000"/>
                </a:srgb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xmlns="" id="{A5625FB8-91D9-40BC-8520-4A3B02AAD955}"/>
                  </a:ext>
                </a:extLst>
              </p:cNvPr>
              <p:cNvCxnSpPr>
                <a:cxnSpLocks/>
                <a:endCxn id="37" idx="2"/>
              </p:cNvCxnSpPr>
              <p:nvPr/>
            </p:nvCxnSpPr>
            <p:spPr>
              <a:xfrm flipV="1">
                <a:off x="7426687" y="2192672"/>
                <a:ext cx="2295299" cy="39937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87B5DEE4-23C1-43F6-AB49-F1DDE268C650}"/>
                  </a:ext>
                </a:extLst>
              </p:cNvPr>
              <p:cNvSpPr txBox="1"/>
              <p:nvPr/>
            </p:nvSpPr>
            <p:spPr>
              <a:xfrm>
                <a:off x="8882020" y="1440826"/>
                <a:ext cx="1679930" cy="751846"/>
              </a:xfrm>
              <a:prstGeom prst="rect">
                <a:avLst/>
              </a:prstGeom>
              <a:noFill/>
              <a:ln w="15875">
                <a:solidFill>
                  <a:schemeClr val="tx1"/>
                </a:solidFill>
              </a:ln>
            </p:spPr>
            <p:txBody>
              <a:bodyPr wrap="square" rtlCol="0">
                <a:spAutoFit/>
              </a:bodyPr>
              <a:lstStyle/>
              <a:p>
                <a:r>
                  <a:rPr lang="en-US" sz="1400" dirty="0"/>
                  <a:t>Lowest SSE error ring. violates the constraint</a:t>
                </a:r>
              </a:p>
            </p:txBody>
          </p:sp>
          <p:cxnSp>
            <p:nvCxnSpPr>
              <p:cNvPr id="39" name="Straight Arrow Connector 38">
                <a:extLst>
                  <a:ext uri="{FF2B5EF4-FFF2-40B4-BE49-F238E27FC236}">
                    <a16:creationId xmlns:a16="http://schemas.microsoft.com/office/drawing/2014/main" xmlns="" id="{A335A8DB-8638-4E54-A07F-0B8B7B441857}"/>
                  </a:ext>
                </a:extLst>
              </p:cNvPr>
              <p:cNvCxnSpPr/>
              <p:nvPr/>
            </p:nvCxnSpPr>
            <p:spPr>
              <a:xfrm flipH="1">
                <a:off x="5732133" y="3605826"/>
                <a:ext cx="1609015" cy="30360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F3F0CA11-E9E4-4A93-A23F-844CF7658A4A}"/>
                  </a:ext>
                </a:extLst>
              </p:cNvPr>
              <p:cNvSpPr txBox="1"/>
              <p:nvPr/>
            </p:nvSpPr>
            <p:spPr>
              <a:xfrm>
                <a:off x="4810447" y="3824341"/>
                <a:ext cx="1993531" cy="751846"/>
              </a:xfrm>
              <a:prstGeom prst="rect">
                <a:avLst/>
              </a:prstGeom>
              <a:noFill/>
              <a:ln w="15875">
                <a:solidFill>
                  <a:schemeClr val="tx1"/>
                </a:solidFill>
              </a:ln>
            </p:spPr>
            <p:txBody>
              <a:bodyPr wrap="square" rtlCol="0">
                <a:spAutoFit/>
              </a:bodyPr>
              <a:lstStyle/>
              <a:p>
                <a:r>
                  <a:rPr lang="en-US" sz="1400" dirty="0"/>
                  <a:t>Allowed combination of m1, m2 by Ridge Constraints</a:t>
                </a:r>
              </a:p>
            </p:txBody>
          </p:sp>
          <p:cxnSp>
            <p:nvCxnSpPr>
              <p:cNvPr id="42" name="Straight Arrow Connector 41">
                <a:extLst>
                  <a:ext uri="{FF2B5EF4-FFF2-40B4-BE49-F238E27FC236}">
                    <a16:creationId xmlns:a16="http://schemas.microsoft.com/office/drawing/2014/main" xmlns="" id="{3C917D39-AFCB-4684-BE53-1F6C424F4DEB}"/>
                  </a:ext>
                </a:extLst>
              </p:cNvPr>
              <p:cNvCxnSpPr>
                <a:cxnSpLocks/>
              </p:cNvCxnSpPr>
              <p:nvPr/>
            </p:nvCxnSpPr>
            <p:spPr>
              <a:xfrm>
                <a:off x="7426687" y="3127536"/>
                <a:ext cx="1943221" cy="69680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7678B10D-6051-4516-9C36-5063EA04DB5B}"/>
                  </a:ext>
                </a:extLst>
              </p:cNvPr>
              <p:cNvSpPr txBox="1"/>
              <p:nvPr/>
            </p:nvSpPr>
            <p:spPr>
              <a:xfrm>
                <a:off x="9324075" y="3370758"/>
                <a:ext cx="1376299" cy="2286865"/>
              </a:xfrm>
              <a:prstGeom prst="rect">
                <a:avLst/>
              </a:prstGeom>
              <a:noFill/>
              <a:ln w="15875">
                <a:solidFill>
                  <a:schemeClr val="tx1"/>
                </a:solidFill>
              </a:ln>
            </p:spPr>
            <p:txBody>
              <a:bodyPr wrap="square" rtlCol="0">
                <a:spAutoFit/>
              </a:bodyPr>
              <a:lstStyle/>
              <a:p>
                <a:r>
                  <a:rPr lang="en-US" sz="1400" dirty="0"/>
                  <a:t>Sub-optimal combination of m1, m2. Meets constraint but is not the minimal possible SSE within constraint</a:t>
                </a:r>
              </a:p>
            </p:txBody>
          </p:sp>
          <p:sp>
            <p:nvSpPr>
              <p:cNvPr id="48" name="TextBox 47">
                <a:extLst>
                  <a:ext uri="{FF2B5EF4-FFF2-40B4-BE49-F238E27FC236}">
                    <a16:creationId xmlns:a16="http://schemas.microsoft.com/office/drawing/2014/main" xmlns="" id="{0F2D179C-6E2C-4012-8603-FAF6E0B69424}"/>
                  </a:ext>
                </a:extLst>
              </p:cNvPr>
              <p:cNvSpPr txBox="1"/>
              <p:nvPr/>
            </p:nvSpPr>
            <p:spPr>
              <a:xfrm>
                <a:off x="4493788" y="1328173"/>
                <a:ext cx="2847358" cy="532557"/>
              </a:xfrm>
              <a:prstGeom prst="rect">
                <a:avLst/>
              </a:prstGeom>
              <a:noFill/>
              <a:ln w="15875">
                <a:solidFill>
                  <a:schemeClr val="tx1"/>
                </a:solidFill>
              </a:ln>
            </p:spPr>
            <p:txBody>
              <a:bodyPr wrap="square" rtlCol="0">
                <a:spAutoFit/>
              </a:bodyPr>
              <a:lstStyle/>
              <a:p>
                <a:r>
                  <a:rPr lang="en-US" sz="1400" dirty="0"/>
                  <a:t>Most optimal combination of m1, m2 given the constraints</a:t>
                </a:r>
              </a:p>
            </p:txBody>
          </p:sp>
        </p:grpSp>
        <p:sp>
          <p:nvSpPr>
            <p:cNvPr id="51" name="TextBox 50">
              <a:extLst>
                <a:ext uri="{FF2B5EF4-FFF2-40B4-BE49-F238E27FC236}">
                  <a16:creationId xmlns:a16="http://schemas.microsoft.com/office/drawing/2014/main" xmlns="" id="{0B1AF03E-8DAA-4B07-B465-C2E59CF084B7}"/>
                </a:ext>
              </a:extLst>
            </p:cNvPr>
            <p:cNvSpPr txBox="1"/>
            <p:nvPr/>
          </p:nvSpPr>
          <p:spPr>
            <a:xfrm rot="1637533">
              <a:off x="8557892" y="4120902"/>
              <a:ext cx="503692" cy="313270"/>
            </a:xfrm>
            <a:prstGeom prst="rect">
              <a:avLst/>
            </a:prstGeom>
            <a:noFill/>
            <a:ln w="15875">
              <a:solidFill>
                <a:schemeClr val="tx1"/>
              </a:solidFill>
            </a:ln>
          </p:spPr>
          <p:txBody>
            <a:bodyPr wrap="square" rtlCol="0">
              <a:spAutoFit/>
            </a:bodyPr>
            <a:lstStyle/>
            <a:p>
              <a:r>
                <a:rPr lang="en-US" sz="1400" dirty="0"/>
                <a:t>m1</a:t>
              </a:r>
            </a:p>
          </p:txBody>
        </p:sp>
        <p:sp>
          <p:nvSpPr>
            <p:cNvPr id="67" name="TextBox 66">
              <a:extLst>
                <a:ext uri="{FF2B5EF4-FFF2-40B4-BE49-F238E27FC236}">
                  <a16:creationId xmlns:a16="http://schemas.microsoft.com/office/drawing/2014/main" xmlns="" id="{FA7D5992-BD7F-4039-A89F-A16AA9432166}"/>
                </a:ext>
              </a:extLst>
            </p:cNvPr>
            <p:cNvSpPr txBox="1"/>
            <p:nvPr/>
          </p:nvSpPr>
          <p:spPr>
            <a:xfrm rot="20319282">
              <a:off x="9349511" y="2617469"/>
              <a:ext cx="577516" cy="313270"/>
            </a:xfrm>
            <a:prstGeom prst="rect">
              <a:avLst/>
            </a:prstGeom>
            <a:noFill/>
            <a:ln w="15875">
              <a:solidFill>
                <a:schemeClr val="tx1"/>
              </a:solidFill>
            </a:ln>
          </p:spPr>
          <p:txBody>
            <a:bodyPr wrap="square" rtlCol="0">
              <a:spAutoFit/>
            </a:bodyPr>
            <a:lstStyle/>
            <a:p>
              <a:r>
                <a:rPr lang="en-US" sz="1400" dirty="0"/>
                <a:t>m2</a:t>
              </a:r>
            </a:p>
          </p:txBody>
        </p:sp>
      </p:grpSp>
      <p:sp>
        <p:nvSpPr>
          <p:cNvPr id="38" name="TextBox 37">
            <a:extLst>
              <a:ext uri="{FF2B5EF4-FFF2-40B4-BE49-F238E27FC236}">
                <a16:creationId xmlns:a16="http://schemas.microsoft.com/office/drawing/2014/main" xmlns="" id="{29A63517-F2C3-40C7-8021-765A08C44C47}"/>
              </a:ext>
            </a:extLst>
          </p:cNvPr>
          <p:cNvSpPr txBox="1"/>
          <p:nvPr/>
        </p:nvSpPr>
        <p:spPr>
          <a:xfrm>
            <a:off x="6725197" y="1375350"/>
            <a:ext cx="2254674" cy="4339650"/>
          </a:xfrm>
          <a:prstGeom prst="rect">
            <a:avLst/>
          </a:prstGeom>
          <a:noFill/>
          <a:ln>
            <a:solidFill>
              <a:schemeClr val="tx1">
                <a:alpha val="95000"/>
              </a:schemeClr>
            </a:solidFill>
          </a:ln>
        </p:spPr>
        <p:txBody>
          <a:bodyPr wrap="square" rtlCol="0">
            <a:spAutoFit/>
          </a:bodyPr>
          <a:lstStyle/>
          <a:p>
            <a:pPr marL="342900" indent="-342900">
              <a:buFont typeface="+mj-lt"/>
              <a:buAutoNum type="arabicPeriod"/>
            </a:pPr>
            <a:r>
              <a:rPr lang="en-US" sz="1200" dirty="0"/>
              <a:t>Yellow circle is the Ridge constraint region representing the ridge penalty (sum of squared </a:t>
            </a:r>
            <a:r>
              <a:rPr lang="en-US" sz="1200" dirty="0" err="1"/>
              <a:t>coeff</a:t>
            </a:r>
            <a:r>
              <a:rPr lang="en-US" sz="1200" dirty="0"/>
              <a:t>)</a:t>
            </a:r>
          </a:p>
          <a:p>
            <a:pPr marL="342900" indent="-342900">
              <a:buFont typeface="+mj-lt"/>
              <a:buAutoNum type="arabicPeriod"/>
            </a:pPr>
            <a:endParaRPr lang="en-US" sz="1200" dirty="0"/>
          </a:p>
          <a:p>
            <a:pPr marL="342900" indent="-342900">
              <a:buFont typeface="+mj-lt"/>
              <a:buAutoNum type="arabicPeriod"/>
            </a:pPr>
            <a:r>
              <a:rPr lang="en-US" sz="1200" dirty="0"/>
              <a:t>Any combination of m1 </a:t>
            </a:r>
            <a:r>
              <a:rPr lang="en-US" sz="1200" dirty="0" err="1"/>
              <a:t>nd</a:t>
            </a:r>
            <a:r>
              <a:rPr lang="en-US" sz="1200" dirty="0"/>
              <a:t> m2 that fall within yellow is a possible solution</a:t>
            </a:r>
          </a:p>
          <a:p>
            <a:pPr marL="342900" indent="-342900">
              <a:buFont typeface="+mj-lt"/>
              <a:buAutoNum type="arabicPeriod"/>
            </a:pPr>
            <a:endParaRPr lang="en-US" sz="1200" dirty="0"/>
          </a:p>
          <a:p>
            <a:pPr marL="342900" indent="-342900">
              <a:buFont typeface="+mj-lt"/>
              <a:buAutoNum type="arabicPeriod"/>
            </a:pPr>
            <a:r>
              <a:rPr lang="en-US" sz="1200" dirty="0"/>
              <a:t>The most optimal of all solutions is the one which satisfies the constraint and also minimizes the SSE (smallest possible red circle)</a:t>
            </a:r>
          </a:p>
          <a:p>
            <a:pPr marL="342900" indent="-342900">
              <a:buFont typeface="+mj-lt"/>
              <a:buAutoNum type="arabicPeriod"/>
            </a:pPr>
            <a:endParaRPr lang="en-US" sz="1200" dirty="0"/>
          </a:p>
          <a:p>
            <a:pPr marL="342900" indent="-342900">
              <a:buFont typeface="+mj-lt"/>
              <a:buAutoNum type="arabicPeriod"/>
            </a:pPr>
            <a:r>
              <a:rPr lang="en-US" sz="1200" dirty="0"/>
              <a:t>Thus the optimal solution of m1 and m2 is the one where the yellow circle touches a red circle. </a:t>
            </a:r>
          </a:p>
        </p:txBody>
      </p:sp>
      <p:sp>
        <p:nvSpPr>
          <p:cNvPr id="47" name="Rectangle 3">
            <a:extLst>
              <a:ext uri="{FF2B5EF4-FFF2-40B4-BE49-F238E27FC236}">
                <a16:creationId xmlns:a16="http://schemas.microsoft.com/office/drawing/2014/main" xmlns="" id="{71F34F9B-89E6-4312-90A5-B2575A76853A}"/>
              </a:ext>
            </a:extLst>
          </p:cNvPr>
          <p:cNvSpPr txBox="1">
            <a:spLocks noChangeArrowheads="1"/>
          </p:cNvSpPr>
          <p:nvPr/>
        </p:nvSpPr>
        <p:spPr>
          <a:xfrm>
            <a:off x="348336" y="1066800"/>
            <a:ext cx="86432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IN" sz="1800" b="1" u="sng" dirty="0"/>
              <a:t>Regularising Linear Models (Ridge Constraint)</a:t>
            </a:r>
          </a:p>
        </p:txBody>
      </p:sp>
      <p:sp>
        <p:nvSpPr>
          <p:cNvPr id="21" name="TextBox 20">
            <a:extLst>
              <a:ext uri="{FF2B5EF4-FFF2-40B4-BE49-F238E27FC236}">
                <a16:creationId xmlns:a16="http://schemas.microsoft.com/office/drawing/2014/main" xmlns="" id="{91A04A21-FB44-4B64-A2F9-0866E2E2119B}"/>
              </a:ext>
            </a:extLst>
          </p:cNvPr>
          <p:cNvSpPr txBox="1"/>
          <p:nvPr/>
        </p:nvSpPr>
        <p:spPr>
          <a:xfrm>
            <a:off x="348336" y="5791200"/>
            <a:ext cx="8490864" cy="738664"/>
          </a:xfrm>
          <a:prstGeom prst="rect">
            <a:avLst/>
          </a:prstGeom>
          <a:noFill/>
        </p:spPr>
        <p:txBody>
          <a:bodyPr wrap="square" rtlCol="0">
            <a:spAutoFit/>
          </a:bodyPr>
          <a:lstStyle/>
          <a:p>
            <a:r>
              <a:rPr lang="en-US" sz="1400" u="sng" dirty="0"/>
              <a:t>The point to note is that the red rings and yellow circle will never be tangential (touch) on the axes representing the coefficient. Hence Ridge can make coefficients close to zero but never zero.</a:t>
            </a:r>
            <a:r>
              <a:rPr lang="en-US" sz="1400" dirty="0"/>
              <a:t> You may notice some coefficients becoming zero but that will be due to roundoff…</a:t>
            </a:r>
          </a:p>
        </p:txBody>
      </p:sp>
    </p:spTree>
    <p:extLst>
      <p:ext uri="{BB962C8B-B14F-4D97-AF65-F5344CB8AC3E}">
        <p14:creationId xmlns:p14="http://schemas.microsoft.com/office/powerpoint/2010/main" val="807911758"/>
      </p:ext>
    </p:extLst>
  </p:cSld>
  <p:clrMapOvr>
    <a:masterClrMapping/>
  </p:clrMapOvr>
  <p:transition spd="med">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45DA4AF1-72A5-4F1B-8CA4-7841EB9DFCB8}"/>
              </a:ext>
            </a:extLst>
          </p:cNvPr>
          <p:cNvPicPr>
            <a:picLocks noChangeAspect="1"/>
          </p:cNvPicPr>
          <p:nvPr/>
        </p:nvPicPr>
        <p:blipFill>
          <a:blip r:embed="rId2"/>
          <a:stretch>
            <a:fillRect/>
          </a:stretch>
        </p:blipFill>
        <p:spPr>
          <a:xfrm>
            <a:off x="1219200" y="1700369"/>
            <a:ext cx="2837529" cy="1723248"/>
          </a:xfrm>
          <a:prstGeom prst="rect">
            <a:avLst/>
          </a:prstGeom>
        </p:spPr>
      </p:pic>
      <p:grpSp>
        <p:nvGrpSpPr>
          <p:cNvPr id="16" name="Group 15">
            <a:extLst>
              <a:ext uri="{FF2B5EF4-FFF2-40B4-BE49-F238E27FC236}">
                <a16:creationId xmlns:a16="http://schemas.microsoft.com/office/drawing/2014/main" xmlns="" id="{D4504ED5-E8A9-426B-B075-C94F9DA9EA6F}"/>
              </a:ext>
            </a:extLst>
          </p:cNvPr>
          <p:cNvGrpSpPr/>
          <p:nvPr/>
        </p:nvGrpSpPr>
        <p:grpSpPr>
          <a:xfrm>
            <a:off x="568857" y="2350009"/>
            <a:ext cx="4068242" cy="2322626"/>
            <a:chOff x="1090863" y="2807369"/>
            <a:chExt cx="2951748" cy="927933"/>
          </a:xfrm>
        </p:grpSpPr>
        <p:cxnSp>
          <p:nvCxnSpPr>
            <p:cNvPr id="17" name="Straight Connector 16">
              <a:extLst>
                <a:ext uri="{FF2B5EF4-FFF2-40B4-BE49-F238E27FC236}">
                  <a16:creationId xmlns:a16="http://schemas.microsoft.com/office/drawing/2014/main" xmlns="" id="{37D981BE-BD02-4E74-889B-584A46392288}"/>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B639F4C7-229D-48BD-93F2-2A4296E5ADF1}"/>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xmlns="" id="{B7C2E8C4-FC0D-40BE-8F4A-C3CE800A9BCA}"/>
              </a:ext>
            </a:extLst>
          </p:cNvPr>
          <p:cNvSpPr txBox="1"/>
          <p:nvPr/>
        </p:nvSpPr>
        <p:spPr>
          <a:xfrm rot="1637533">
            <a:off x="3700274" y="4276466"/>
            <a:ext cx="471526" cy="307777"/>
          </a:xfrm>
          <a:prstGeom prst="rect">
            <a:avLst/>
          </a:prstGeom>
          <a:noFill/>
        </p:spPr>
        <p:txBody>
          <a:bodyPr wrap="square" rtlCol="0">
            <a:spAutoFit/>
          </a:bodyPr>
          <a:lstStyle/>
          <a:p>
            <a:r>
              <a:rPr lang="en-US" sz="1400" dirty="0"/>
              <a:t>m1</a:t>
            </a:r>
          </a:p>
        </p:txBody>
      </p:sp>
      <p:sp>
        <p:nvSpPr>
          <p:cNvPr id="22" name="TextBox 21">
            <a:extLst>
              <a:ext uri="{FF2B5EF4-FFF2-40B4-BE49-F238E27FC236}">
                <a16:creationId xmlns:a16="http://schemas.microsoft.com/office/drawing/2014/main" xmlns="" id="{F57654BF-8594-4E64-BD31-99AAF58A414A}"/>
              </a:ext>
            </a:extLst>
          </p:cNvPr>
          <p:cNvSpPr txBox="1"/>
          <p:nvPr/>
        </p:nvSpPr>
        <p:spPr>
          <a:xfrm rot="20319282">
            <a:off x="4441340" y="2635388"/>
            <a:ext cx="540636" cy="307777"/>
          </a:xfrm>
          <a:prstGeom prst="rect">
            <a:avLst/>
          </a:prstGeom>
          <a:noFill/>
        </p:spPr>
        <p:txBody>
          <a:bodyPr wrap="square" rtlCol="0">
            <a:spAutoFit/>
          </a:bodyPr>
          <a:lstStyle/>
          <a:p>
            <a:r>
              <a:rPr lang="en-US" sz="1400" dirty="0"/>
              <a:t>m2</a:t>
            </a:r>
          </a:p>
        </p:txBody>
      </p:sp>
      <p:sp>
        <p:nvSpPr>
          <p:cNvPr id="31" name="Oval 30">
            <a:extLst>
              <a:ext uri="{FF2B5EF4-FFF2-40B4-BE49-F238E27FC236}">
                <a16:creationId xmlns:a16="http://schemas.microsoft.com/office/drawing/2014/main" xmlns="" id="{A51606B7-E056-4F49-8A12-803FF1C1FF76}"/>
              </a:ext>
            </a:extLst>
          </p:cNvPr>
          <p:cNvSpPr/>
          <p:nvPr/>
        </p:nvSpPr>
        <p:spPr>
          <a:xfrm>
            <a:off x="1828700" y="3003776"/>
            <a:ext cx="1709188" cy="1376606"/>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xmlns="" id="{0E3CAD83-1E87-456B-8DD1-207F0A8AC9EE}"/>
              </a:ext>
            </a:extLst>
          </p:cNvPr>
          <p:cNvCxnSpPr/>
          <p:nvPr/>
        </p:nvCxnSpPr>
        <p:spPr>
          <a:xfrm>
            <a:off x="983064" y="4786935"/>
            <a:ext cx="0" cy="152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9C6F3B8A-220E-4C1E-9854-101C5D416A59}"/>
              </a:ext>
            </a:extLst>
          </p:cNvPr>
          <p:cNvCxnSpPr/>
          <p:nvPr/>
        </p:nvCxnSpPr>
        <p:spPr>
          <a:xfrm>
            <a:off x="2444901" y="5791567"/>
            <a:ext cx="0" cy="152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xmlns="" id="{3EDB990D-35B5-4491-8D3B-944E004844A5}"/>
              </a:ext>
            </a:extLst>
          </p:cNvPr>
          <p:cNvPicPr>
            <a:picLocks noChangeAspect="1"/>
          </p:cNvPicPr>
          <p:nvPr/>
        </p:nvPicPr>
        <p:blipFill>
          <a:blip r:embed="rId3"/>
          <a:stretch>
            <a:fillRect/>
          </a:stretch>
        </p:blipFill>
        <p:spPr>
          <a:xfrm>
            <a:off x="1055368" y="5027755"/>
            <a:ext cx="3207544" cy="228600"/>
          </a:xfrm>
          <a:prstGeom prst="rect">
            <a:avLst/>
          </a:prstGeom>
        </p:spPr>
      </p:pic>
      <p:grpSp>
        <p:nvGrpSpPr>
          <p:cNvPr id="49" name="Group 48">
            <a:extLst>
              <a:ext uri="{FF2B5EF4-FFF2-40B4-BE49-F238E27FC236}">
                <a16:creationId xmlns:a16="http://schemas.microsoft.com/office/drawing/2014/main" xmlns="" id="{5B0A939E-6266-4904-8E66-E7F3EBF2E142}"/>
              </a:ext>
            </a:extLst>
          </p:cNvPr>
          <p:cNvGrpSpPr/>
          <p:nvPr/>
        </p:nvGrpSpPr>
        <p:grpSpPr>
          <a:xfrm>
            <a:off x="1048636" y="5259148"/>
            <a:ext cx="225143" cy="407390"/>
            <a:chOff x="3261155" y="5919610"/>
            <a:chExt cx="300190" cy="543186"/>
          </a:xfrm>
        </p:grpSpPr>
        <p:pic>
          <p:nvPicPr>
            <p:cNvPr id="2050" name="Picture 2" descr="Related image">
              <a:extLst>
                <a:ext uri="{FF2B5EF4-FFF2-40B4-BE49-F238E27FC236}">
                  <a16:creationId xmlns:a16="http://schemas.microsoft.com/office/drawing/2014/main" xmlns="" id="{994BB2F9-4A24-4639-B2A9-421413840E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1155" y="6162606"/>
              <a:ext cx="300190" cy="300190"/>
            </a:xfrm>
            <a:prstGeom prst="rect">
              <a:avLst/>
            </a:prstGeom>
            <a:noFill/>
            <a:extLst>
              <a:ext uri="{909E8E84-426E-40DD-AFC4-6F175D3DCCD1}">
                <a14:hiddenFill xmlns:a14="http://schemas.microsoft.com/office/drawing/2010/main">
                  <a:solidFill>
                    <a:srgbClr val="FFFFFF"/>
                  </a:solidFill>
                </a14:hiddenFill>
              </a:ext>
            </a:extLst>
          </p:spPr>
        </p:pic>
        <p:sp>
          <p:nvSpPr>
            <p:cNvPr id="48" name="Isosceles Triangle 47">
              <a:extLst>
                <a:ext uri="{FF2B5EF4-FFF2-40B4-BE49-F238E27FC236}">
                  <a16:creationId xmlns:a16="http://schemas.microsoft.com/office/drawing/2014/main" xmlns="" id="{B8406D15-1ED4-4DE1-8E80-74C819887804}"/>
                </a:ext>
              </a:extLst>
            </p:cNvPr>
            <p:cNvSpPr/>
            <p:nvPr/>
          </p:nvSpPr>
          <p:spPr>
            <a:xfrm>
              <a:off x="3320716" y="5919610"/>
              <a:ext cx="160419" cy="295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22">
            <a:extLst>
              <a:ext uri="{FF2B5EF4-FFF2-40B4-BE49-F238E27FC236}">
                <a16:creationId xmlns:a16="http://schemas.microsoft.com/office/drawing/2014/main" xmlns="" id="{4B41E062-AF50-4306-B77D-0D57BC029C19}"/>
              </a:ext>
            </a:extLst>
          </p:cNvPr>
          <p:cNvSpPr/>
          <p:nvPr/>
        </p:nvSpPr>
        <p:spPr>
          <a:xfrm>
            <a:off x="1973963" y="3171379"/>
            <a:ext cx="1394056" cy="1039688"/>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xmlns="" id="{670B9E79-A183-4296-89E0-1276EE5ADE98}"/>
              </a:ext>
            </a:extLst>
          </p:cNvPr>
          <p:cNvSpPr/>
          <p:nvPr/>
        </p:nvSpPr>
        <p:spPr>
          <a:xfrm>
            <a:off x="2144573" y="3274246"/>
            <a:ext cx="1040744" cy="790802"/>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xmlns="" id="{1FE8E8C3-DBC5-4F18-831B-88A29B24DBF7}"/>
              </a:ext>
            </a:extLst>
          </p:cNvPr>
          <p:cNvSpPr/>
          <p:nvPr/>
        </p:nvSpPr>
        <p:spPr>
          <a:xfrm>
            <a:off x="2287924" y="3412675"/>
            <a:ext cx="786791" cy="530888"/>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a:extLst>
              <a:ext uri="{FF2B5EF4-FFF2-40B4-BE49-F238E27FC236}">
                <a16:creationId xmlns:a16="http://schemas.microsoft.com/office/drawing/2014/main" xmlns="" id="{4AC5CB94-769C-4246-97C6-B396B7B08BF4}"/>
              </a:ext>
            </a:extLst>
          </p:cNvPr>
          <p:cNvSpPr txBox="1">
            <a:spLocks noChangeArrowheads="1"/>
          </p:cNvSpPr>
          <p:nvPr/>
        </p:nvSpPr>
        <p:spPr>
          <a:xfrm>
            <a:off x="82237" y="806369"/>
            <a:ext cx="86432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IN" sz="1800" b="1" u="sng" dirty="0"/>
              <a:t>Regularising Linear Models (Ridge Constraint)</a:t>
            </a:r>
          </a:p>
        </p:txBody>
      </p:sp>
      <p:sp>
        <p:nvSpPr>
          <p:cNvPr id="20" name="TextBox 19">
            <a:extLst>
              <a:ext uri="{FF2B5EF4-FFF2-40B4-BE49-F238E27FC236}">
                <a16:creationId xmlns:a16="http://schemas.microsoft.com/office/drawing/2014/main" xmlns="" id="{480C66F3-6122-40BB-BF56-BD0960166FF8}"/>
              </a:ext>
            </a:extLst>
          </p:cNvPr>
          <p:cNvSpPr txBox="1"/>
          <p:nvPr/>
        </p:nvSpPr>
        <p:spPr>
          <a:xfrm>
            <a:off x="4707072" y="1219200"/>
            <a:ext cx="4284524" cy="5447645"/>
          </a:xfrm>
          <a:prstGeom prst="rect">
            <a:avLst/>
          </a:prstGeom>
          <a:noFill/>
          <a:ln>
            <a:solidFill>
              <a:schemeClr val="tx1">
                <a:alpha val="95000"/>
              </a:schemeClr>
            </a:solidFill>
          </a:ln>
        </p:spPr>
        <p:txBody>
          <a:bodyPr wrap="square" rtlCol="0">
            <a:spAutoFit/>
          </a:bodyPr>
          <a:lstStyle/>
          <a:p>
            <a:pPr marL="228600" indent="-228600">
              <a:buAutoNum type="arabicPeriod"/>
            </a:pPr>
            <a:r>
              <a:rPr lang="en-US" sz="1200" dirty="0"/>
              <a:t>As the lambda value (shown here as alpha) increases, the coefficients have to become smaller and smaller to minimize the penalty term in the cost function i.e. the </a:t>
            </a:r>
          </a:p>
          <a:p>
            <a:pPr marL="228600" indent="-228600">
              <a:buAutoNum type="arabicPeriod"/>
            </a:pPr>
            <a:endParaRPr lang="en-US" sz="1200" dirty="0"/>
          </a:p>
          <a:p>
            <a:pPr marL="228600" indent="-228600">
              <a:buAutoNum type="arabicPeriod"/>
            </a:pPr>
            <a:endParaRPr lang="en-US" sz="1200" dirty="0"/>
          </a:p>
          <a:p>
            <a:pPr marL="228600" indent="-228600">
              <a:buAutoNum type="arabicPeriod"/>
            </a:pPr>
            <a:r>
              <a:rPr lang="en-US" sz="1200" dirty="0"/>
              <a:t>The larger the lambda, smaller the sum of squared coefficients should be and as a result the tighter the constraint region</a:t>
            </a:r>
          </a:p>
          <a:p>
            <a:pPr marL="228600" indent="-228600">
              <a:buAutoNum type="arabicPeriod"/>
            </a:pPr>
            <a:endParaRPr lang="en-US" sz="1200" dirty="0"/>
          </a:p>
          <a:p>
            <a:pPr marL="228600" indent="-228600">
              <a:buAutoNum type="arabicPeriod"/>
            </a:pPr>
            <a:r>
              <a:rPr lang="en-US" sz="1200" dirty="0"/>
              <a:t>The tighter the constraint region, the larger will be the red circle in the contour diagram that will be tangent to the boundary of the yellow region</a:t>
            </a:r>
          </a:p>
          <a:p>
            <a:pPr marL="228600" indent="-228600">
              <a:buAutoNum type="arabicPeriod"/>
            </a:pPr>
            <a:endParaRPr lang="en-US" sz="1200" dirty="0"/>
          </a:p>
          <a:p>
            <a:pPr marL="228600" indent="-228600">
              <a:buAutoNum type="arabicPeriod"/>
            </a:pPr>
            <a:r>
              <a:rPr lang="en-US" sz="1200" dirty="0"/>
              <a:t>Thus, higher the lambda, stronger the shrinkage, the coefficients are </a:t>
            </a:r>
            <a:r>
              <a:rPr lang="en-US" sz="1200" dirty="0" err="1"/>
              <a:t>shrinked</a:t>
            </a:r>
            <a:r>
              <a:rPr lang="en-US" sz="1200" dirty="0"/>
              <a:t> strongly and hence more smooth the surface / model</a:t>
            </a:r>
          </a:p>
          <a:p>
            <a:pPr marL="228600" indent="-228600">
              <a:buAutoNum type="arabicPeriod"/>
            </a:pPr>
            <a:endParaRPr lang="en-US" sz="1200" dirty="0"/>
          </a:p>
          <a:p>
            <a:pPr marL="228600" indent="-228600">
              <a:buAutoNum type="arabicPeriod"/>
            </a:pPr>
            <a:r>
              <a:rPr lang="en-US" sz="1200" dirty="0"/>
              <a:t>More smoother the surface, more likely the model is going to perform equally well in production</a:t>
            </a:r>
          </a:p>
          <a:p>
            <a:pPr marL="228600" indent="-228600">
              <a:buAutoNum type="arabicPeriod"/>
            </a:pPr>
            <a:endParaRPr lang="en-US" sz="1200" dirty="0"/>
          </a:p>
          <a:p>
            <a:pPr marL="228600" indent="-228600">
              <a:buAutoNum type="arabicPeriod"/>
            </a:pPr>
            <a:r>
              <a:rPr lang="en-US" sz="1200" dirty="0"/>
              <a:t>When we move away from a model with sharp peaks and valleys (complex model) to smoother surface (simpler models), we reduce the variance errors but bias errors go up. </a:t>
            </a:r>
          </a:p>
          <a:p>
            <a:pPr marL="228600" indent="-228600">
              <a:buAutoNum type="arabicPeriod"/>
            </a:pPr>
            <a:endParaRPr lang="en-US" sz="1200" dirty="0"/>
          </a:p>
          <a:p>
            <a:pPr marL="228600" indent="-228600">
              <a:buAutoNum type="arabicPeriod"/>
            </a:pPr>
            <a:r>
              <a:rPr lang="en-US" sz="1200" dirty="0"/>
              <a:t>Using </a:t>
            </a:r>
            <a:r>
              <a:rPr lang="en-US" sz="1200" dirty="0" err="1"/>
              <a:t>gridsearch</a:t>
            </a:r>
            <a:r>
              <a:rPr lang="en-US" sz="1200" dirty="0"/>
              <a:t>, we have to find the right value of lambda which results in right fit, neither too complex nor too simple a model</a:t>
            </a:r>
          </a:p>
        </p:txBody>
      </p:sp>
      <p:pic>
        <p:nvPicPr>
          <p:cNvPr id="2" name="Picture 1">
            <a:extLst>
              <a:ext uri="{FF2B5EF4-FFF2-40B4-BE49-F238E27FC236}">
                <a16:creationId xmlns:a16="http://schemas.microsoft.com/office/drawing/2014/main" xmlns="" id="{FA0F67EF-CC55-4629-961E-5D90817862C4}"/>
              </a:ext>
            </a:extLst>
          </p:cNvPr>
          <p:cNvPicPr>
            <a:picLocks noChangeAspect="1"/>
          </p:cNvPicPr>
          <p:nvPr/>
        </p:nvPicPr>
        <p:blipFill>
          <a:blip r:embed="rId5"/>
          <a:stretch>
            <a:fillRect/>
          </a:stretch>
        </p:blipFill>
        <p:spPr>
          <a:xfrm>
            <a:off x="6396199" y="2352068"/>
            <a:ext cx="473287" cy="530082"/>
          </a:xfrm>
          <a:prstGeom prst="rect">
            <a:avLst/>
          </a:prstGeom>
        </p:spPr>
      </p:pic>
    </p:spTree>
    <p:extLst>
      <p:ext uri="{BB962C8B-B14F-4D97-AF65-F5344CB8AC3E}">
        <p14:creationId xmlns:p14="http://schemas.microsoft.com/office/powerpoint/2010/main" val="160792892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2.77778E-7 2.22222E-6 L 0.3217 0.0037 " pathEditMode="relative" rAng="0" ptsTypes="AA">
                                      <p:cBhvr>
                                        <p:cTn id="8" dur="5000" fill="hold"/>
                                        <p:tgtEl>
                                          <p:spTgt spid="49"/>
                                        </p:tgtEl>
                                        <p:attrNameLst>
                                          <p:attrName>ppt_x</p:attrName>
                                          <p:attrName>ppt_y</p:attrName>
                                        </p:attrNameLst>
                                      </p:cBhvr>
                                      <p:rCtr x="16076" y="185"/>
                                    </p:animMotion>
                                  </p:childTnLst>
                                </p:cTn>
                              </p:par>
                              <p:par>
                                <p:cTn id="9" presetID="1" presetClass="exit" presetSubtype="0" fill="hold" grpId="1" nodeType="withEffect">
                                  <p:stCondLst>
                                    <p:cond delay="1000"/>
                                  </p:stCondLst>
                                  <p:childTnLst>
                                    <p:set>
                                      <p:cBhvr>
                                        <p:cTn id="10" dur="1" fill="hold">
                                          <p:stCondLst>
                                            <p:cond delay="0"/>
                                          </p:stCondLst>
                                        </p:cTn>
                                        <p:tgtEl>
                                          <p:spTgt spid="31"/>
                                        </p:tgtEl>
                                        <p:attrNameLst>
                                          <p:attrName>style.visibility</p:attrName>
                                        </p:attrNameLst>
                                      </p:cBhvr>
                                      <p:to>
                                        <p:strVal val="hidden"/>
                                      </p:to>
                                    </p:set>
                                  </p:childTnLst>
                                </p:cTn>
                              </p:par>
                              <p:par>
                                <p:cTn id="11" presetID="1" presetClass="entr" presetSubtype="0" fill="hold" grpId="1" nodeType="withEffect">
                                  <p:stCondLst>
                                    <p:cond delay="100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xit" presetSubtype="0" fill="hold" grpId="0" nodeType="withEffect">
                                  <p:stCondLst>
                                    <p:cond delay="200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ntr" presetSubtype="0" fill="hold" grpId="0" nodeType="withEffect">
                                  <p:stCondLst>
                                    <p:cond delay="200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xit" presetSubtype="0" fill="hold" grpId="1" nodeType="withEffect">
                                  <p:stCondLst>
                                    <p:cond delay="290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ntr" presetSubtype="0" fill="hold" grpId="0" nodeType="withEffect">
                                  <p:stCondLst>
                                    <p:cond delay="290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3" grpId="0" animBg="1"/>
      <p:bldP spid="23" grpId="1" animBg="1"/>
      <p:bldP spid="32" grpId="0" animBg="1"/>
      <p:bldP spid="32" grpId="1"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AEF47A5-5105-41C6-9F52-A3EADEE9B159}"/>
              </a:ext>
            </a:extLst>
          </p:cNvPr>
          <p:cNvPicPr>
            <a:picLocks noChangeAspect="1"/>
          </p:cNvPicPr>
          <p:nvPr/>
        </p:nvPicPr>
        <p:blipFill>
          <a:blip r:embed="rId2"/>
          <a:stretch>
            <a:fillRect/>
          </a:stretch>
        </p:blipFill>
        <p:spPr>
          <a:xfrm>
            <a:off x="1090612" y="1905000"/>
            <a:ext cx="6962775" cy="2162175"/>
          </a:xfrm>
          <a:prstGeom prst="rect">
            <a:avLst/>
          </a:prstGeom>
        </p:spPr>
      </p:pic>
      <p:sp>
        <p:nvSpPr>
          <p:cNvPr id="3" name="TextBox 2">
            <a:extLst>
              <a:ext uri="{FF2B5EF4-FFF2-40B4-BE49-F238E27FC236}">
                <a16:creationId xmlns:a16="http://schemas.microsoft.com/office/drawing/2014/main" xmlns="" id="{503B8ACD-9FB1-4CE5-AE58-F0A2ED14BD05}"/>
              </a:ext>
            </a:extLst>
          </p:cNvPr>
          <p:cNvSpPr txBox="1"/>
          <p:nvPr/>
        </p:nvSpPr>
        <p:spPr>
          <a:xfrm>
            <a:off x="533400" y="990600"/>
            <a:ext cx="5562600" cy="369332"/>
          </a:xfrm>
          <a:prstGeom prst="rect">
            <a:avLst/>
          </a:prstGeom>
          <a:noFill/>
        </p:spPr>
        <p:txBody>
          <a:bodyPr wrap="square" rtlCol="0">
            <a:spAutoFit/>
          </a:bodyPr>
          <a:lstStyle/>
          <a:p>
            <a:r>
              <a:rPr lang="en-US" dirty="0"/>
              <a:t>Ref: </a:t>
            </a:r>
            <a:r>
              <a:rPr lang="en-US" sz="1200" dirty="0"/>
              <a:t>PIMA_Feature%20Engineering.ipynb </a:t>
            </a:r>
          </a:p>
        </p:txBody>
      </p:sp>
      <p:sp>
        <p:nvSpPr>
          <p:cNvPr id="4" name="TextBox 3">
            <a:extLst>
              <a:ext uri="{FF2B5EF4-FFF2-40B4-BE49-F238E27FC236}">
                <a16:creationId xmlns:a16="http://schemas.microsoft.com/office/drawing/2014/main" xmlns="" id="{8369BDD2-2155-4D14-AFE6-CD8A453AE643}"/>
              </a:ext>
            </a:extLst>
          </p:cNvPr>
          <p:cNvSpPr txBox="1"/>
          <p:nvPr/>
        </p:nvSpPr>
        <p:spPr>
          <a:xfrm>
            <a:off x="533400" y="1524000"/>
            <a:ext cx="1981200" cy="369332"/>
          </a:xfrm>
          <a:prstGeom prst="rect">
            <a:avLst/>
          </a:prstGeom>
          <a:noFill/>
        </p:spPr>
        <p:txBody>
          <a:bodyPr wrap="square" rtlCol="0">
            <a:spAutoFit/>
          </a:bodyPr>
          <a:lstStyle/>
          <a:p>
            <a:r>
              <a:rPr lang="en-US" dirty="0" err="1"/>
              <a:t>pima.describe</a:t>
            </a:r>
            <a:r>
              <a:rPr lang="en-US" dirty="0"/>
              <a:t>()</a:t>
            </a:r>
          </a:p>
        </p:txBody>
      </p:sp>
      <p:sp>
        <p:nvSpPr>
          <p:cNvPr id="5" name="Oval 4">
            <a:extLst>
              <a:ext uri="{FF2B5EF4-FFF2-40B4-BE49-F238E27FC236}">
                <a16:creationId xmlns:a16="http://schemas.microsoft.com/office/drawing/2014/main" xmlns="" id="{9A576205-0314-4ACB-A45D-E5F49D2FA5DA}"/>
              </a:ext>
            </a:extLst>
          </p:cNvPr>
          <p:cNvSpPr/>
          <p:nvPr/>
        </p:nvSpPr>
        <p:spPr>
          <a:xfrm>
            <a:off x="2286000" y="2819400"/>
            <a:ext cx="3657600" cy="304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F9AC982C-D318-44A5-BBEF-111A696862A2}"/>
              </a:ext>
            </a:extLst>
          </p:cNvPr>
          <p:cNvSpPr/>
          <p:nvPr/>
        </p:nvSpPr>
        <p:spPr>
          <a:xfrm>
            <a:off x="1114996" y="3569208"/>
            <a:ext cx="509588" cy="609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AAA2BB36-F27E-48D5-8336-27348CD404C2}"/>
              </a:ext>
            </a:extLst>
          </p:cNvPr>
          <p:cNvSpPr/>
          <p:nvPr/>
        </p:nvSpPr>
        <p:spPr>
          <a:xfrm>
            <a:off x="1118044" y="2819400"/>
            <a:ext cx="509588" cy="609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Connector: Curved 10">
            <a:extLst>
              <a:ext uri="{FF2B5EF4-FFF2-40B4-BE49-F238E27FC236}">
                <a16:creationId xmlns:a16="http://schemas.microsoft.com/office/drawing/2014/main" xmlns="" id="{6476CF56-5078-4D13-ACB6-D3E39975273F}"/>
              </a:ext>
            </a:extLst>
          </p:cNvPr>
          <p:cNvCxnSpPr>
            <a:cxnSpLocks/>
            <a:stCxn id="9" idx="2"/>
            <a:endCxn id="14" idx="0"/>
          </p:cNvCxnSpPr>
          <p:nvPr/>
        </p:nvCxnSpPr>
        <p:spPr>
          <a:xfrm rot="10800000" flipH="1" flipV="1">
            <a:off x="1118044" y="3124200"/>
            <a:ext cx="1015556" cy="1268878"/>
          </a:xfrm>
          <a:prstGeom prst="curvedConnector4">
            <a:avLst>
              <a:gd name="adj1" fmla="val -22510"/>
              <a:gd name="adj2" fmla="val 6201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or: Curved 12">
            <a:extLst>
              <a:ext uri="{FF2B5EF4-FFF2-40B4-BE49-F238E27FC236}">
                <a16:creationId xmlns:a16="http://schemas.microsoft.com/office/drawing/2014/main" xmlns="" id="{77DE6A59-4374-4FB6-A78D-950186CBD25A}"/>
              </a:ext>
            </a:extLst>
          </p:cNvPr>
          <p:cNvCxnSpPr>
            <a:cxnSpLocks/>
            <a:stCxn id="8" idx="2"/>
            <a:endCxn id="14" idx="0"/>
          </p:cNvCxnSpPr>
          <p:nvPr/>
        </p:nvCxnSpPr>
        <p:spPr>
          <a:xfrm rot="10800000" flipH="1" flipV="1">
            <a:off x="1114996" y="3874008"/>
            <a:ext cx="1018604" cy="519070"/>
          </a:xfrm>
          <a:prstGeom prst="curvedConnector4">
            <a:avLst>
              <a:gd name="adj1" fmla="val -22442"/>
              <a:gd name="adj2" fmla="val 7936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xmlns="" id="{66ABD055-C612-4480-859C-6F5D6F92E402}"/>
              </a:ext>
            </a:extLst>
          </p:cNvPr>
          <p:cNvSpPr txBox="1"/>
          <p:nvPr/>
        </p:nvSpPr>
        <p:spPr>
          <a:xfrm>
            <a:off x="952500" y="4393078"/>
            <a:ext cx="2362200" cy="738664"/>
          </a:xfrm>
          <a:prstGeom prst="rect">
            <a:avLst/>
          </a:prstGeom>
          <a:noFill/>
        </p:spPr>
        <p:txBody>
          <a:bodyPr wrap="square" rtlCol="0">
            <a:spAutoFit/>
          </a:bodyPr>
          <a:lstStyle/>
          <a:p>
            <a:r>
              <a:rPr lang="en-US" sz="1400" dirty="0"/>
              <a:t>Relatively long tail on higher side of the central values</a:t>
            </a:r>
          </a:p>
        </p:txBody>
      </p:sp>
      <p:sp>
        <p:nvSpPr>
          <p:cNvPr id="15" name="Rectangle 14">
            <a:extLst>
              <a:ext uri="{FF2B5EF4-FFF2-40B4-BE49-F238E27FC236}">
                <a16:creationId xmlns:a16="http://schemas.microsoft.com/office/drawing/2014/main" xmlns="" id="{ABE81144-3273-4878-AFB1-9B7A1B8F36AE}"/>
              </a:ext>
            </a:extLst>
          </p:cNvPr>
          <p:cNvSpPr/>
          <p:nvPr/>
        </p:nvSpPr>
        <p:spPr>
          <a:xfrm>
            <a:off x="1090612" y="2401824"/>
            <a:ext cx="6962775" cy="166009"/>
          </a:xfrm>
          <a:prstGeom prst="rect">
            <a:avLst/>
          </a:prstGeom>
          <a:solidFill>
            <a:schemeClr val="accent1">
              <a:lumMod val="60000"/>
              <a:lumOff val="40000"/>
              <a:alpha val="22000"/>
            </a:schemeClr>
          </a:solidFill>
          <a:effectLst>
            <a:outerShdw blurRad="50800" dist="50800" dir="5400000" algn="ctr" rotWithShape="0">
              <a:schemeClr val="accent2">
                <a:lumMod val="60000"/>
                <a:lumOff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xmlns="" id="{F727472E-2F36-4EA8-A88C-0098CA7AB35D}"/>
              </a:ext>
            </a:extLst>
          </p:cNvPr>
          <p:cNvSpPr/>
          <p:nvPr/>
        </p:nvSpPr>
        <p:spPr>
          <a:xfrm>
            <a:off x="4305300" y="1321864"/>
            <a:ext cx="1981200" cy="369332"/>
          </a:xfrm>
          <a:prstGeom prst="wedgeRoundRectCallout">
            <a:avLst>
              <a:gd name="adj1" fmla="val -62679"/>
              <a:gd name="adj2" fmla="val 350975"/>
              <a:gd name="adj3" fmla="val 16667"/>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Missing Values</a:t>
            </a:r>
          </a:p>
        </p:txBody>
      </p:sp>
      <p:sp>
        <p:nvSpPr>
          <p:cNvPr id="16" name="Rectangle 15">
            <a:extLst>
              <a:ext uri="{FF2B5EF4-FFF2-40B4-BE49-F238E27FC236}">
                <a16:creationId xmlns:a16="http://schemas.microsoft.com/office/drawing/2014/main" xmlns="" id="{E0AFC461-3005-4C1D-9FA1-C1058D68F24D}"/>
              </a:ext>
            </a:extLst>
          </p:cNvPr>
          <p:cNvSpPr/>
          <p:nvPr/>
        </p:nvSpPr>
        <p:spPr>
          <a:xfrm>
            <a:off x="1104328" y="3405431"/>
            <a:ext cx="6962775" cy="166009"/>
          </a:xfrm>
          <a:prstGeom prst="rect">
            <a:avLst/>
          </a:prstGeom>
          <a:solidFill>
            <a:schemeClr val="accent1">
              <a:lumMod val="60000"/>
              <a:lumOff val="40000"/>
              <a:alpha val="22000"/>
            </a:schemeClr>
          </a:solidFill>
          <a:effectLst>
            <a:outerShdw blurRad="50800" dist="50800" dir="5400000" algn="ctr" rotWithShape="0">
              <a:schemeClr val="accent2">
                <a:lumMod val="60000"/>
                <a:lumOff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xmlns="" id="{3F0A0B98-D448-4C7E-AFBE-7854683836D1}"/>
              </a:ext>
            </a:extLst>
          </p:cNvPr>
          <p:cNvCxnSpPr>
            <a:cxnSpLocks/>
            <a:stCxn id="15" idx="3"/>
            <a:endCxn id="22" idx="0"/>
          </p:cNvCxnSpPr>
          <p:nvPr/>
        </p:nvCxnSpPr>
        <p:spPr>
          <a:xfrm flipH="1">
            <a:off x="5295900" y="2484829"/>
            <a:ext cx="2757487" cy="1858571"/>
          </a:xfrm>
          <a:prstGeom prst="curvedConnector4">
            <a:avLst>
              <a:gd name="adj1" fmla="val -8290"/>
              <a:gd name="adj2" fmla="val 5223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xmlns="" id="{3FB69440-042E-4BB5-9FB9-EB113731311C}"/>
              </a:ext>
            </a:extLst>
          </p:cNvPr>
          <p:cNvCxnSpPr>
            <a:cxnSpLocks/>
            <a:stCxn id="16" idx="3"/>
            <a:endCxn id="22" idx="0"/>
          </p:cNvCxnSpPr>
          <p:nvPr/>
        </p:nvCxnSpPr>
        <p:spPr>
          <a:xfrm flipH="1">
            <a:off x="5295900" y="3488436"/>
            <a:ext cx="2771203" cy="854964"/>
          </a:xfrm>
          <a:prstGeom prst="curvedConnector4">
            <a:avLst>
              <a:gd name="adj1" fmla="val -8249"/>
              <a:gd name="adj2" fmla="val 54854"/>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51FC919-9F76-4E3C-904C-9D1EA6C4DE94}"/>
              </a:ext>
            </a:extLst>
          </p:cNvPr>
          <p:cNvSpPr txBox="1"/>
          <p:nvPr/>
        </p:nvSpPr>
        <p:spPr>
          <a:xfrm>
            <a:off x="4114800" y="4343400"/>
            <a:ext cx="2362200" cy="738664"/>
          </a:xfrm>
          <a:prstGeom prst="rect">
            <a:avLst/>
          </a:prstGeom>
          <a:noFill/>
        </p:spPr>
        <p:txBody>
          <a:bodyPr wrap="square" rtlCol="0">
            <a:spAutoFit/>
          </a:bodyPr>
          <a:lstStyle/>
          <a:p>
            <a:r>
              <a:rPr lang="en-US" sz="1400" dirty="0"/>
              <a:t>Mean and Median differ but not too badly. Except in </a:t>
            </a:r>
          </a:p>
          <a:p>
            <a:r>
              <a:rPr lang="en-US" sz="1400" dirty="0"/>
              <a:t>‘test’, ‘</a:t>
            </a:r>
            <a:r>
              <a:rPr lang="en-US" sz="1400" dirty="0" err="1"/>
              <a:t>pedi</a:t>
            </a:r>
            <a:r>
              <a:rPr lang="en-US" sz="1400" dirty="0"/>
              <a:t>’</a:t>
            </a:r>
          </a:p>
        </p:txBody>
      </p:sp>
      <p:sp>
        <p:nvSpPr>
          <p:cNvPr id="37" name="Left Brace 36">
            <a:extLst>
              <a:ext uri="{FF2B5EF4-FFF2-40B4-BE49-F238E27FC236}">
                <a16:creationId xmlns:a16="http://schemas.microsoft.com/office/drawing/2014/main" xmlns="" id="{C1B6B4E2-A870-4E1A-836E-A2C809F593F8}"/>
              </a:ext>
            </a:extLst>
          </p:cNvPr>
          <p:cNvSpPr/>
          <p:nvPr/>
        </p:nvSpPr>
        <p:spPr>
          <a:xfrm rot="16200000">
            <a:off x="3559778" y="2535480"/>
            <a:ext cx="404812" cy="542963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xmlns="" id="{744ED942-4673-48B2-B8B8-350E0C2B5020}"/>
              </a:ext>
            </a:extLst>
          </p:cNvPr>
          <p:cNvSpPr txBox="1"/>
          <p:nvPr/>
        </p:nvSpPr>
        <p:spPr>
          <a:xfrm>
            <a:off x="2133600" y="5475265"/>
            <a:ext cx="3810000" cy="523220"/>
          </a:xfrm>
          <a:prstGeom prst="rect">
            <a:avLst/>
          </a:prstGeom>
          <a:noFill/>
        </p:spPr>
        <p:txBody>
          <a:bodyPr wrap="square" rtlCol="0">
            <a:spAutoFit/>
          </a:bodyPr>
          <a:lstStyle/>
          <a:p>
            <a:r>
              <a:rPr lang="en-US" sz="1400" dirty="0"/>
              <a:t>Few extreme outliers except in ‘test’, ‘</a:t>
            </a:r>
            <a:r>
              <a:rPr lang="en-US" sz="1400" dirty="0" err="1"/>
              <a:t>pedi</a:t>
            </a:r>
            <a:r>
              <a:rPr lang="en-US" sz="1400" dirty="0"/>
              <a:t>’ which seems to have many outliers</a:t>
            </a:r>
          </a:p>
        </p:txBody>
      </p:sp>
      <p:sp>
        <p:nvSpPr>
          <p:cNvPr id="7" name="TextBox 6">
            <a:extLst>
              <a:ext uri="{FF2B5EF4-FFF2-40B4-BE49-F238E27FC236}">
                <a16:creationId xmlns:a16="http://schemas.microsoft.com/office/drawing/2014/main" xmlns="" id="{66D5510A-0A0A-4736-9C24-B7DB34791CA8}"/>
              </a:ext>
            </a:extLst>
          </p:cNvPr>
          <p:cNvSpPr txBox="1"/>
          <p:nvPr/>
        </p:nvSpPr>
        <p:spPr>
          <a:xfrm>
            <a:off x="6703505" y="4226597"/>
            <a:ext cx="2362200" cy="2031325"/>
          </a:xfrm>
          <a:prstGeom prst="rect">
            <a:avLst/>
          </a:prstGeom>
          <a:noFill/>
        </p:spPr>
        <p:txBody>
          <a:bodyPr wrap="square" rtlCol="0">
            <a:spAutoFit/>
          </a:bodyPr>
          <a:lstStyle/>
          <a:p>
            <a:r>
              <a:rPr lang="en-US" sz="1400" dirty="0">
                <a:hlinkClick r:id="rId3"/>
              </a:rPr>
              <a:t>https://scikit-learn.org/stable/auto_examples/plot_missing_values.html#sphx-glr-auto-examples-plot-missing-values-py</a:t>
            </a:r>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643954650"/>
      </p:ext>
    </p:extLst>
  </p:cSld>
  <p:clrMapOvr>
    <a:masterClrMapping/>
  </p:clrMapOvr>
  <p:transition spd="med">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xmlns="" id="{3BF8BAD1-E1E0-4ADC-AC74-1EA9F7806AD7}"/>
              </a:ext>
            </a:extLst>
          </p:cNvPr>
          <p:cNvGrpSpPr/>
          <p:nvPr/>
        </p:nvGrpSpPr>
        <p:grpSpPr>
          <a:xfrm>
            <a:off x="1295400" y="1825048"/>
            <a:ext cx="4177614" cy="2163529"/>
            <a:chOff x="4558217" y="2321736"/>
            <a:chExt cx="2951748" cy="1182671"/>
          </a:xfrm>
        </p:grpSpPr>
        <p:pic>
          <p:nvPicPr>
            <p:cNvPr id="58" name="Picture 57">
              <a:extLst>
                <a:ext uri="{FF2B5EF4-FFF2-40B4-BE49-F238E27FC236}">
                  <a16:creationId xmlns:a16="http://schemas.microsoft.com/office/drawing/2014/main" xmlns="" id="{241535A7-7D8D-45E0-94BC-A2DF058200A9}"/>
                </a:ext>
              </a:extLst>
            </p:cNvPr>
            <p:cNvPicPr>
              <a:picLocks noChangeAspect="1"/>
            </p:cNvPicPr>
            <p:nvPr/>
          </p:nvPicPr>
          <p:blipFill>
            <a:blip r:embed="rId2"/>
            <a:stretch>
              <a:fillRect/>
            </a:stretch>
          </p:blipFill>
          <p:spPr>
            <a:xfrm>
              <a:off x="5117375" y="2321736"/>
              <a:ext cx="1866900" cy="761978"/>
            </a:xfrm>
            <a:prstGeom prst="rect">
              <a:avLst/>
            </a:prstGeom>
          </p:spPr>
        </p:pic>
        <p:grpSp>
          <p:nvGrpSpPr>
            <p:cNvPr id="59" name="Group 58">
              <a:extLst>
                <a:ext uri="{FF2B5EF4-FFF2-40B4-BE49-F238E27FC236}">
                  <a16:creationId xmlns:a16="http://schemas.microsoft.com/office/drawing/2014/main" xmlns="" id="{DF05F744-580F-448D-A375-B1C1FA9DB90F}"/>
                </a:ext>
              </a:extLst>
            </p:cNvPr>
            <p:cNvGrpSpPr/>
            <p:nvPr/>
          </p:nvGrpSpPr>
          <p:grpSpPr>
            <a:xfrm>
              <a:off x="4558217" y="2576474"/>
              <a:ext cx="2951748" cy="927933"/>
              <a:chOff x="1090863" y="2807369"/>
              <a:chExt cx="2951748" cy="927933"/>
            </a:xfrm>
          </p:grpSpPr>
          <p:cxnSp>
            <p:nvCxnSpPr>
              <p:cNvPr id="60" name="Straight Connector 59">
                <a:extLst>
                  <a:ext uri="{FF2B5EF4-FFF2-40B4-BE49-F238E27FC236}">
                    <a16:creationId xmlns:a16="http://schemas.microsoft.com/office/drawing/2014/main" xmlns="" id="{9FB44B07-8B47-4FD7-965B-FACED05BE6BC}"/>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xmlns="" id="{E7E48F7E-4C43-482E-9C5C-44EF9EF15968}"/>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grpSp>
      <p:cxnSp>
        <p:nvCxnSpPr>
          <p:cNvPr id="44" name="Straight Arrow Connector 43">
            <a:extLst>
              <a:ext uri="{FF2B5EF4-FFF2-40B4-BE49-F238E27FC236}">
                <a16:creationId xmlns:a16="http://schemas.microsoft.com/office/drawing/2014/main" xmlns="" id="{2DCC6428-3B1A-4433-891B-D10C90D60E32}"/>
              </a:ext>
            </a:extLst>
          </p:cNvPr>
          <p:cNvCxnSpPr>
            <a:cxnSpLocks/>
          </p:cNvCxnSpPr>
          <p:nvPr/>
        </p:nvCxnSpPr>
        <p:spPr>
          <a:xfrm flipH="1" flipV="1">
            <a:off x="755145" y="1783489"/>
            <a:ext cx="1954256" cy="115637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A5625FB8-91D9-40BC-8520-4A3B02AAD955}"/>
              </a:ext>
            </a:extLst>
          </p:cNvPr>
          <p:cNvCxnSpPr>
            <a:cxnSpLocks/>
            <a:endCxn id="37" idx="2"/>
          </p:cNvCxnSpPr>
          <p:nvPr/>
        </p:nvCxnSpPr>
        <p:spPr>
          <a:xfrm flipV="1">
            <a:off x="3441665" y="2172957"/>
            <a:ext cx="2206488" cy="39237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87B5DEE4-23C1-43F6-AB49-F1DDE268C650}"/>
              </a:ext>
            </a:extLst>
          </p:cNvPr>
          <p:cNvSpPr txBox="1"/>
          <p:nvPr/>
        </p:nvSpPr>
        <p:spPr>
          <a:xfrm>
            <a:off x="4840688" y="1434293"/>
            <a:ext cx="1614929" cy="738664"/>
          </a:xfrm>
          <a:prstGeom prst="rect">
            <a:avLst/>
          </a:prstGeom>
          <a:noFill/>
          <a:ln w="15875">
            <a:solidFill>
              <a:schemeClr val="tx1"/>
            </a:solidFill>
          </a:ln>
        </p:spPr>
        <p:txBody>
          <a:bodyPr wrap="square" rtlCol="0">
            <a:spAutoFit/>
          </a:bodyPr>
          <a:lstStyle/>
          <a:p>
            <a:r>
              <a:rPr lang="en-US" sz="1400" dirty="0"/>
              <a:t>Lowest SSE error ring. violates the constraint</a:t>
            </a:r>
          </a:p>
        </p:txBody>
      </p:sp>
      <p:cxnSp>
        <p:nvCxnSpPr>
          <p:cNvPr id="39" name="Straight Arrow Connector 38">
            <a:extLst>
              <a:ext uri="{FF2B5EF4-FFF2-40B4-BE49-F238E27FC236}">
                <a16:creationId xmlns:a16="http://schemas.microsoft.com/office/drawing/2014/main" xmlns="" id="{A335A8DB-8638-4E54-A07F-0B8B7B441857}"/>
              </a:ext>
            </a:extLst>
          </p:cNvPr>
          <p:cNvCxnSpPr/>
          <p:nvPr/>
        </p:nvCxnSpPr>
        <p:spPr>
          <a:xfrm flipH="1">
            <a:off x="1812678" y="3561334"/>
            <a:ext cx="1546758" cy="29828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F3F0CA11-E9E4-4A93-A23F-844CF7658A4A}"/>
              </a:ext>
            </a:extLst>
          </p:cNvPr>
          <p:cNvSpPr txBox="1"/>
          <p:nvPr/>
        </p:nvSpPr>
        <p:spPr>
          <a:xfrm>
            <a:off x="926655" y="3776017"/>
            <a:ext cx="1916396" cy="738664"/>
          </a:xfrm>
          <a:prstGeom prst="rect">
            <a:avLst/>
          </a:prstGeom>
          <a:noFill/>
          <a:ln w="15875">
            <a:solidFill>
              <a:schemeClr val="tx1"/>
            </a:solidFill>
          </a:ln>
        </p:spPr>
        <p:txBody>
          <a:bodyPr wrap="square" rtlCol="0">
            <a:spAutoFit/>
          </a:bodyPr>
          <a:lstStyle/>
          <a:p>
            <a:r>
              <a:rPr lang="en-US" sz="1400" dirty="0"/>
              <a:t>Allowed combination of m1, m2 by Lasso Constraints</a:t>
            </a:r>
          </a:p>
        </p:txBody>
      </p:sp>
      <p:cxnSp>
        <p:nvCxnSpPr>
          <p:cNvPr id="42" name="Straight Arrow Connector 41">
            <a:extLst>
              <a:ext uri="{FF2B5EF4-FFF2-40B4-BE49-F238E27FC236}">
                <a16:creationId xmlns:a16="http://schemas.microsoft.com/office/drawing/2014/main" xmlns="" id="{3C917D39-AFCB-4684-BE53-1F6C424F4DEB}"/>
              </a:ext>
            </a:extLst>
          </p:cNvPr>
          <p:cNvCxnSpPr>
            <a:cxnSpLocks/>
          </p:cNvCxnSpPr>
          <p:nvPr/>
        </p:nvCxnSpPr>
        <p:spPr>
          <a:xfrm>
            <a:off x="3441665" y="3091429"/>
            <a:ext cx="1868033" cy="68458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7678B10D-6051-4516-9C36-5063EA04DB5B}"/>
              </a:ext>
            </a:extLst>
          </p:cNvPr>
          <p:cNvSpPr txBox="1"/>
          <p:nvPr/>
        </p:nvSpPr>
        <p:spPr>
          <a:xfrm>
            <a:off x="5265639" y="3330387"/>
            <a:ext cx="1323046" cy="2246769"/>
          </a:xfrm>
          <a:prstGeom prst="rect">
            <a:avLst/>
          </a:prstGeom>
          <a:noFill/>
          <a:ln w="15875">
            <a:solidFill>
              <a:schemeClr val="tx1"/>
            </a:solidFill>
          </a:ln>
        </p:spPr>
        <p:txBody>
          <a:bodyPr wrap="square" rtlCol="0">
            <a:spAutoFit/>
          </a:bodyPr>
          <a:lstStyle/>
          <a:p>
            <a:r>
              <a:rPr lang="en-US" sz="1400" dirty="0"/>
              <a:t>Sub-optimal combination of m1, m2. Meets constraint but is not the minimal possible SSE within constraint</a:t>
            </a:r>
          </a:p>
        </p:txBody>
      </p:sp>
      <p:sp>
        <p:nvSpPr>
          <p:cNvPr id="48" name="TextBox 47">
            <a:extLst>
              <a:ext uri="{FF2B5EF4-FFF2-40B4-BE49-F238E27FC236}">
                <a16:creationId xmlns:a16="http://schemas.microsoft.com/office/drawing/2014/main" xmlns="" id="{0F2D179C-6E2C-4012-8603-FAF6E0B69424}"/>
              </a:ext>
            </a:extLst>
          </p:cNvPr>
          <p:cNvSpPr txBox="1"/>
          <p:nvPr/>
        </p:nvSpPr>
        <p:spPr>
          <a:xfrm>
            <a:off x="622248" y="1323615"/>
            <a:ext cx="2737186" cy="523220"/>
          </a:xfrm>
          <a:prstGeom prst="rect">
            <a:avLst/>
          </a:prstGeom>
          <a:noFill/>
          <a:ln w="15875">
            <a:solidFill>
              <a:schemeClr val="tx1"/>
            </a:solidFill>
          </a:ln>
        </p:spPr>
        <p:txBody>
          <a:bodyPr wrap="square" rtlCol="0">
            <a:spAutoFit/>
          </a:bodyPr>
          <a:lstStyle/>
          <a:p>
            <a:r>
              <a:rPr lang="en-US" sz="1400" dirty="0"/>
              <a:t>Most optimal combination of m1, m2 given the constraints</a:t>
            </a:r>
          </a:p>
        </p:txBody>
      </p:sp>
      <p:sp>
        <p:nvSpPr>
          <p:cNvPr id="51" name="TextBox 50">
            <a:extLst>
              <a:ext uri="{FF2B5EF4-FFF2-40B4-BE49-F238E27FC236}">
                <a16:creationId xmlns:a16="http://schemas.microsoft.com/office/drawing/2014/main" xmlns="" id="{0B1AF03E-8DAA-4B07-B465-C2E59CF084B7}"/>
              </a:ext>
            </a:extLst>
          </p:cNvPr>
          <p:cNvSpPr txBox="1"/>
          <p:nvPr/>
        </p:nvSpPr>
        <p:spPr>
          <a:xfrm rot="1637533">
            <a:off x="4529101" y="4067379"/>
            <a:ext cx="484203" cy="307777"/>
          </a:xfrm>
          <a:prstGeom prst="rect">
            <a:avLst/>
          </a:prstGeom>
          <a:noFill/>
          <a:ln w="15875">
            <a:solidFill>
              <a:schemeClr val="tx1"/>
            </a:solidFill>
          </a:ln>
        </p:spPr>
        <p:txBody>
          <a:bodyPr wrap="square" rtlCol="0">
            <a:spAutoFit/>
          </a:bodyPr>
          <a:lstStyle/>
          <a:p>
            <a:r>
              <a:rPr lang="en-US" sz="1400" dirty="0"/>
              <a:t>m1</a:t>
            </a:r>
          </a:p>
        </p:txBody>
      </p:sp>
      <p:sp>
        <p:nvSpPr>
          <p:cNvPr id="67" name="TextBox 66">
            <a:extLst>
              <a:ext uri="{FF2B5EF4-FFF2-40B4-BE49-F238E27FC236}">
                <a16:creationId xmlns:a16="http://schemas.microsoft.com/office/drawing/2014/main" xmlns="" id="{FA7D5992-BD7F-4039-A89F-A16AA9432166}"/>
              </a:ext>
            </a:extLst>
          </p:cNvPr>
          <p:cNvSpPr txBox="1"/>
          <p:nvPr/>
        </p:nvSpPr>
        <p:spPr>
          <a:xfrm rot="20319282">
            <a:off x="5290090" y="2590306"/>
            <a:ext cx="555170" cy="307777"/>
          </a:xfrm>
          <a:prstGeom prst="rect">
            <a:avLst/>
          </a:prstGeom>
          <a:noFill/>
          <a:ln w="15875">
            <a:solidFill>
              <a:schemeClr val="tx1"/>
            </a:solidFill>
          </a:ln>
        </p:spPr>
        <p:txBody>
          <a:bodyPr wrap="square" rtlCol="0">
            <a:spAutoFit/>
          </a:bodyPr>
          <a:lstStyle/>
          <a:p>
            <a:r>
              <a:rPr lang="en-US" sz="1400" dirty="0"/>
              <a:t>m2</a:t>
            </a:r>
          </a:p>
        </p:txBody>
      </p:sp>
      <p:sp>
        <p:nvSpPr>
          <p:cNvPr id="38" name="TextBox 37">
            <a:extLst>
              <a:ext uri="{FF2B5EF4-FFF2-40B4-BE49-F238E27FC236}">
                <a16:creationId xmlns:a16="http://schemas.microsoft.com/office/drawing/2014/main" xmlns="" id="{29A63517-F2C3-40C7-8021-765A08C44C47}"/>
              </a:ext>
            </a:extLst>
          </p:cNvPr>
          <p:cNvSpPr txBox="1"/>
          <p:nvPr/>
        </p:nvSpPr>
        <p:spPr>
          <a:xfrm>
            <a:off x="6725197" y="1219200"/>
            <a:ext cx="2254674" cy="4339650"/>
          </a:xfrm>
          <a:prstGeom prst="rect">
            <a:avLst/>
          </a:prstGeom>
          <a:noFill/>
          <a:ln>
            <a:solidFill>
              <a:schemeClr val="tx1">
                <a:alpha val="95000"/>
              </a:schemeClr>
            </a:solidFill>
          </a:ln>
        </p:spPr>
        <p:txBody>
          <a:bodyPr wrap="square" rtlCol="0">
            <a:spAutoFit/>
          </a:bodyPr>
          <a:lstStyle/>
          <a:p>
            <a:pPr marL="342900" indent="-342900">
              <a:buFont typeface="+mj-lt"/>
              <a:buAutoNum type="arabicPeriod"/>
            </a:pPr>
            <a:r>
              <a:rPr lang="en-US" sz="1200" dirty="0"/>
              <a:t>Yellow rectangle is the Lasso constraint region representing the Lasso penalty (sum </a:t>
            </a:r>
            <a:r>
              <a:rPr lang="en-US" sz="1200" dirty="0" err="1"/>
              <a:t>coeff</a:t>
            </a:r>
            <a:r>
              <a:rPr lang="en-US" sz="1200" dirty="0"/>
              <a:t>)</a:t>
            </a:r>
          </a:p>
          <a:p>
            <a:pPr marL="342900" indent="-342900">
              <a:buFont typeface="+mj-lt"/>
              <a:buAutoNum type="arabicPeriod"/>
            </a:pPr>
            <a:endParaRPr lang="en-US" sz="1200" dirty="0"/>
          </a:p>
          <a:p>
            <a:pPr marL="342900" indent="-342900">
              <a:buFont typeface="+mj-lt"/>
              <a:buAutoNum type="arabicPeriod"/>
            </a:pPr>
            <a:r>
              <a:rPr lang="en-US" sz="1200" dirty="0"/>
              <a:t>Any combination of m1 </a:t>
            </a:r>
            <a:r>
              <a:rPr lang="en-US" sz="1200" dirty="0" err="1"/>
              <a:t>nd</a:t>
            </a:r>
            <a:r>
              <a:rPr lang="en-US" sz="1200" dirty="0"/>
              <a:t> m2 that fall within yellow is a possible solution</a:t>
            </a:r>
          </a:p>
          <a:p>
            <a:pPr marL="342900" indent="-342900">
              <a:buFont typeface="+mj-lt"/>
              <a:buAutoNum type="arabicPeriod"/>
            </a:pPr>
            <a:endParaRPr lang="en-US" sz="1200" dirty="0"/>
          </a:p>
          <a:p>
            <a:pPr marL="342900" indent="-342900">
              <a:buFont typeface="+mj-lt"/>
              <a:buAutoNum type="arabicPeriod"/>
            </a:pPr>
            <a:r>
              <a:rPr lang="en-US" sz="1200" dirty="0"/>
              <a:t>The most optimal of all solutions is the one which satisfies the constraint and also minimizes the SSE (smallest possible red circle)</a:t>
            </a:r>
          </a:p>
          <a:p>
            <a:pPr marL="342900" indent="-342900">
              <a:buFont typeface="+mj-lt"/>
              <a:buAutoNum type="arabicPeriod"/>
            </a:pPr>
            <a:endParaRPr lang="en-US" sz="1200" dirty="0"/>
          </a:p>
          <a:p>
            <a:pPr marL="342900" indent="-342900">
              <a:buFont typeface="+mj-lt"/>
              <a:buAutoNum type="arabicPeriod"/>
            </a:pPr>
            <a:r>
              <a:rPr lang="en-US" sz="1200" dirty="0"/>
              <a:t>Thus the optimal solution of m1 and m2 is the one where the yellow rectangle touches a red circle. </a:t>
            </a:r>
          </a:p>
        </p:txBody>
      </p:sp>
      <p:sp>
        <p:nvSpPr>
          <p:cNvPr id="47" name="Rectangle 3">
            <a:extLst>
              <a:ext uri="{FF2B5EF4-FFF2-40B4-BE49-F238E27FC236}">
                <a16:creationId xmlns:a16="http://schemas.microsoft.com/office/drawing/2014/main" xmlns="" id="{71F34F9B-89E6-4312-90A5-B2575A76853A}"/>
              </a:ext>
            </a:extLst>
          </p:cNvPr>
          <p:cNvSpPr txBox="1">
            <a:spLocks noChangeArrowheads="1"/>
          </p:cNvSpPr>
          <p:nvPr/>
        </p:nvSpPr>
        <p:spPr>
          <a:xfrm>
            <a:off x="348336" y="990600"/>
            <a:ext cx="86432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IN" sz="1800" b="1" u="sng" dirty="0"/>
              <a:t>Regularising Linear Models (Lasso Constraint)</a:t>
            </a:r>
          </a:p>
        </p:txBody>
      </p:sp>
      <p:sp>
        <p:nvSpPr>
          <p:cNvPr id="21" name="TextBox 20">
            <a:extLst>
              <a:ext uri="{FF2B5EF4-FFF2-40B4-BE49-F238E27FC236}">
                <a16:creationId xmlns:a16="http://schemas.microsoft.com/office/drawing/2014/main" xmlns="" id="{91A04A21-FB44-4B64-A2F9-0866E2E2119B}"/>
              </a:ext>
            </a:extLst>
          </p:cNvPr>
          <p:cNvSpPr txBox="1"/>
          <p:nvPr/>
        </p:nvSpPr>
        <p:spPr>
          <a:xfrm>
            <a:off x="348336" y="5638800"/>
            <a:ext cx="8490864" cy="954107"/>
          </a:xfrm>
          <a:prstGeom prst="rect">
            <a:avLst/>
          </a:prstGeom>
          <a:noFill/>
        </p:spPr>
        <p:txBody>
          <a:bodyPr wrap="square" rtlCol="0">
            <a:spAutoFit/>
          </a:bodyPr>
          <a:lstStyle/>
          <a:p>
            <a:r>
              <a:rPr lang="en-US" sz="1400" u="sng" dirty="0"/>
              <a:t>The beauty of Lasso is, the red circle may touch the constraint region on the attribute axis! In the picture above the circle is touching the yellow rectangle on the m1 axis. But at that point m2 coefficient is 0! Which means, that dimension has been dropped from analysis. Thus Lasso does dimensionality reduction which Ridge does not</a:t>
            </a:r>
            <a:endParaRPr lang="en-US" sz="1400" dirty="0"/>
          </a:p>
        </p:txBody>
      </p:sp>
      <p:sp>
        <p:nvSpPr>
          <p:cNvPr id="3" name="Rectangle 2">
            <a:extLst>
              <a:ext uri="{FF2B5EF4-FFF2-40B4-BE49-F238E27FC236}">
                <a16:creationId xmlns:a16="http://schemas.microsoft.com/office/drawing/2014/main" xmlns="" id="{90467256-0D54-4EBF-8443-ACCBC7D13DF5}"/>
              </a:ext>
            </a:extLst>
          </p:cNvPr>
          <p:cNvSpPr/>
          <p:nvPr/>
        </p:nvSpPr>
        <p:spPr>
          <a:xfrm>
            <a:off x="2680859" y="2938150"/>
            <a:ext cx="1497390" cy="731685"/>
          </a:xfrm>
          <a:prstGeom prst="rect">
            <a:avLst/>
          </a:prstGeom>
          <a:solidFill>
            <a:srgbClr val="FFFF00">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814824"/>
      </p:ext>
    </p:extLst>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276600" y="2895600"/>
            <a:ext cx="2819400" cy="369332"/>
          </a:xfrm>
        </p:spPr>
        <p:txBody>
          <a:bodyPr wrap="square">
            <a:spAutoFit/>
          </a:bodyPr>
          <a:lstStyle/>
          <a:p>
            <a:pPr marL="0" indent="0" algn="ctr">
              <a:buNone/>
            </a:pPr>
            <a:r>
              <a:rPr lang="en-IN" sz="1800" b="1" u="sng" dirty="0" err="1"/>
              <a:t>HyperParameter</a:t>
            </a:r>
            <a:r>
              <a:rPr lang="en-IN" sz="1800" b="1" u="sng" dirty="0"/>
              <a:t> Tuning</a:t>
            </a:r>
          </a:p>
        </p:txBody>
      </p:sp>
    </p:spTree>
    <p:extLst>
      <p:ext uri="{BB962C8B-B14F-4D97-AF65-F5344CB8AC3E}">
        <p14:creationId xmlns:p14="http://schemas.microsoft.com/office/powerpoint/2010/main" val="2848496184"/>
      </p:ext>
    </p:extLst>
  </p:cSld>
  <p:clrMapOvr>
    <a:masterClrMapping/>
  </p:clrMapOvr>
  <p:transition spd="med">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xmlns="" id="{9349FBD0-5A5E-4F51-8DA1-3CF6A5DD5961}"/>
              </a:ext>
            </a:extLst>
          </p:cNvPr>
          <p:cNvSpPr/>
          <p:nvPr/>
        </p:nvSpPr>
        <p:spPr>
          <a:xfrm>
            <a:off x="228600" y="914400"/>
            <a:ext cx="8382000" cy="4985980"/>
          </a:xfrm>
          <a:prstGeom prst="rect">
            <a:avLst/>
          </a:prstGeom>
        </p:spPr>
        <p:txBody>
          <a:bodyPr wrap="square">
            <a:spAutoFit/>
          </a:bodyPr>
          <a:lstStyle/>
          <a:p>
            <a:r>
              <a:rPr lang="en-US" b="1" dirty="0"/>
              <a:t>Hyper Parameters &amp; Tuning</a:t>
            </a:r>
          </a:p>
          <a:p>
            <a:endParaRPr lang="en-US" sz="1400" b="1" i="1" dirty="0"/>
          </a:p>
          <a:p>
            <a:pPr marL="342900" indent="-342900">
              <a:buFont typeface="+mj-lt"/>
              <a:buAutoNum type="arabicPeriod"/>
            </a:pPr>
            <a:r>
              <a:rPr lang="en-US" dirty="0"/>
              <a:t>Hyper parameters are like handles available to the modeler to control the behavior of the algorithm used for modeling</a:t>
            </a:r>
          </a:p>
          <a:p>
            <a:pPr marL="342900" indent="-342900">
              <a:buFont typeface="+mj-lt"/>
              <a:buAutoNum type="arabicPeriod"/>
            </a:pPr>
            <a:endParaRPr lang="en-US" dirty="0"/>
          </a:p>
          <a:p>
            <a:pPr marL="342900" indent="-342900">
              <a:buFont typeface="+mj-lt"/>
              <a:buAutoNum type="arabicPeriod"/>
            </a:pPr>
            <a:r>
              <a:rPr lang="en-US" dirty="0"/>
              <a:t>Hyper parameters are supplied as arguments to the model algorithms while initializing them. For e.g. setting the criterion for decision tree building  “</a:t>
            </a:r>
            <a:r>
              <a:rPr lang="en-US" sz="1400" dirty="0" err="1"/>
              <a:t>dt_model</a:t>
            </a:r>
            <a:r>
              <a:rPr lang="en-US" sz="1400" dirty="0"/>
              <a:t> = </a:t>
            </a:r>
            <a:r>
              <a:rPr lang="en-US" sz="1400" dirty="0" err="1"/>
              <a:t>DecisionTreeClassifier</a:t>
            </a:r>
            <a:r>
              <a:rPr lang="en-US" sz="1400" dirty="0"/>
              <a:t>(criterion = 'entropy’ )”   </a:t>
            </a:r>
            <a:r>
              <a:rPr lang="en-US" dirty="0"/>
              <a:t> </a:t>
            </a:r>
          </a:p>
          <a:p>
            <a:pPr marL="342900" indent="-342900">
              <a:buFont typeface="+mj-lt"/>
              <a:buAutoNum type="arabicPeriod"/>
            </a:pPr>
            <a:endParaRPr lang="en-US" dirty="0"/>
          </a:p>
          <a:p>
            <a:pPr marL="342900" indent="-342900">
              <a:buFont typeface="+mj-lt"/>
              <a:buAutoNum type="arabicPeriod"/>
            </a:pPr>
            <a:r>
              <a:rPr lang="en-US" dirty="0"/>
              <a:t>To get a list of hyper parameters for a given algorithm, call the function </a:t>
            </a:r>
            <a:r>
              <a:rPr lang="en-US" dirty="0" err="1"/>
              <a:t>get_params</a:t>
            </a:r>
            <a:r>
              <a:rPr lang="en-US" dirty="0"/>
              <a:t>()…for e.g. to get support vector </a:t>
            </a:r>
            <a:r>
              <a:rPr lang="en-US" dirty="0" err="1"/>
              <a:t>classfier</a:t>
            </a:r>
            <a:r>
              <a:rPr lang="en-US" dirty="0"/>
              <a:t> hyper parameters</a:t>
            </a:r>
          </a:p>
          <a:p>
            <a:pPr marL="800100" lvl="1" indent="-342900">
              <a:buFont typeface="+mj-lt"/>
              <a:buAutoNum type="arabicPeriod"/>
            </a:pPr>
            <a:r>
              <a:rPr lang="en-US" sz="1400" dirty="0"/>
              <a:t>from </a:t>
            </a:r>
            <a:r>
              <a:rPr lang="en-US" sz="1400" dirty="0" err="1"/>
              <a:t>sklearn.svm</a:t>
            </a:r>
            <a:r>
              <a:rPr lang="en-US" sz="1400" dirty="0"/>
              <a:t> import SVC</a:t>
            </a:r>
          </a:p>
          <a:p>
            <a:pPr marL="800100" lvl="1" indent="-342900">
              <a:buFont typeface="+mj-lt"/>
              <a:buAutoNum type="arabicPeriod"/>
            </a:pPr>
            <a:r>
              <a:rPr lang="en-US" sz="1400" dirty="0" err="1"/>
              <a:t>svcl</a:t>
            </a:r>
            <a:r>
              <a:rPr lang="en-US" sz="1400" dirty="0"/>
              <a:t>= SVC()</a:t>
            </a:r>
          </a:p>
          <a:p>
            <a:pPr marL="800100" lvl="1" indent="-342900">
              <a:buFont typeface="+mj-lt"/>
              <a:buAutoNum type="arabicPeriod"/>
            </a:pPr>
            <a:r>
              <a:rPr lang="en-US" sz="1400" dirty="0" err="1"/>
              <a:t>svc.get_params</a:t>
            </a:r>
            <a:r>
              <a:rPr lang="en-US" sz="1400" dirty="0"/>
              <a:t>()</a:t>
            </a:r>
          </a:p>
          <a:p>
            <a:pPr marL="800100" lvl="1" indent="-342900">
              <a:buFont typeface="+mj-lt"/>
              <a:buAutoNum type="arabicPeriod"/>
            </a:pPr>
            <a:endParaRPr lang="en-US" sz="1400" dirty="0"/>
          </a:p>
          <a:p>
            <a:pPr marL="342900" indent="-342900">
              <a:buFont typeface="+mj-lt"/>
              <a:buAutoNum type="arabicPeriod"/>
            </a:pPr>
            <a:r>
              <a:rPr lang="en-US" dirty="0"/>
              <a:t>Hyper parameters are not learnt from the data as other model parameters are. For e.g. attribute coefficients in a linear model are learnt from data while cost of error is input as hyper parameter.  </a:t>
            </a:r>
            <a:r>
              <a:rPr lang="en-US" sz="1400" b="1" dirty="0"/>
              <a:t>Ref:</a:t>
            </a:r>
            <a:r>
              <a:rPr lang="en-US" sz="1400" dirty="0"/>
              <a:t> model_parameters.csv</a:t>
            </a:r>
          </a:p>
          <a:p>
            <a:pPr marL="342900" indent="-342900">
              <a:buFont typeface="+mj-lt"/>
              <a:buAutoNum type="arabicPeriod"/>
            </a:pPr>
            <a:endParaRPr lang="en-US" sz="1400" dirty="0"/>
          </a:p>
        </p:txBody>
      </p:sp>
      <p:sp>
        <p:nvSpPr>
          <p:cNvPr id="2" name="TextBox 1">
            <a:extLst>
              <a:ext uri="{FF2B5EF4-FFF2-40B4-BE49-F238E27FC236}">
                <a16:creationId xmlns:a16="http://schemas.microsoft.com/office/drawing/2014/main" xmlns="" id="{402F495B-17E0-4EB3-B876-CC882CCBB4AD}"/>
              </a:ext>
            </a:extLst>
          </p:cNvPr>
          <p:cNvSpPr txBox="1"/>
          <p:nvPr/>
        </p:nvSpPr>
        <p:spPr>
          <a:xfrm>
            <a:off x="4267200" y="4055994"/>
            <a:ext cx="3429000" cy="307777"/>
          </a:xfrm>
          <a:prstGeom prst="rect">
            <a:avLst/>
          </a:prstGeom>
          <a:noFill/>
        </p:spPr>
        <p:txBody>
          <a:bodyPr wrap="square" rtlCol="0">
            <a:spAutoFit/>
          </a:bodyPr>
          <a:lstStyle/>
          <a:p>
            <a:r>
              <a:rPr lang="en-US" sz="1400" b="1" dirty="0"/>
              <a:t>Ref:</a:t>
            </a:r>
            <a:r>
              <a:rPr lang="en-US" sz="1400" dirty="0"/>
              <a:t> </a:t>
            </a:r>
            <a:r>
              <a:rPr lang="en-US" sz="1400" dirty="0" err="1"/>
              <a:t>Models_HyperParameters.ipynb</a:t>
            </a:r>
            <a:endParaRPr lang="en-US" sz="1400" dirty="0"/>
          </a:p>
        </p:txBody>
      </p:sp>
      <p:graphicFrame>
        <p:nvGraphicFramePr>
          <p:cNvPr id="4" name="Object 3">
            <a:hlinkClick r:id="rId3" action="ppaction://hlinkfile"/>
            <a:extLst>
              <a:ext uri="{FF2B5EF4-FFF2-40B4-BE49-F238E27FC236}">
                <a16:creationId xmlns:a16="http://schemas.microsoft.com/office/drawing/2014/main" xmlns="" id="{570DA973-8645-4E8F-8592-E5F547F3CCD6}"/>
              </a:ext>
            </a:extLst>
          </p:cNvPr>
          <p:cNvGraphicFramePr>
            <a:graphicFrameLocks noChangeAspect="1"/>
          </p:cNvGraphicFramePr>
          <p:nvPr>
            <p:extLst>
              <p:ext uri="{D42A27DB-BD31-4B8C-83A1-F6EECF244321}">
                <p14:modId xmlns:p14="http://schemas.microsoft.com/office/powerpoint/2010/main" val="2511539637"/>
              </p:ext>
            </p:extLst>
          </p:nvPr>
        </p:nvGraphicFramePr>
        <p:xfrm>
          <a:off x="7848600" y="4266902"/>
          <a:ext cx="914400" cy="771525"/>
        </p:xfrm>
        <a:graphic>
          <a:graphicData uri="http://schemas.openxmlformats.org/presentationml/2006/ole">
            <mc:AlternateContent xmlns:mc="http://schemas.openxmlformats.org/markup-compatibility/2006">
              <mc:Choice xmlns:v="urn:schemas-microsoft-com:vml" Requires="v">
                <p:oleObj spid="_x0000_s16479"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7848600" y="426690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746814385"/>
      </p:ext>
    </p:extLst>
  </p:cSld>
  <p:clrMapOvr>
    <a:masterClrMapping/>
  </p:clrMapOvr>
  <p:transition spd="med">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xmlns="" id="{9349FBD0-5A5E-4F51-8DA1-3CF6A5DD5961}"/>
              </a:ext>
            </a:extLst>
          </p:cNvPr>
          <p:cNvSpPr/>
          <p:nvPr/>
        </p:nvSpPr>
        <p:spPr>
          <a:xfrm>
            <a:off x="228600" y="914400"/>
            <a:ext cx="8382000" cy="5232202"/>
          </a:xfrm>
          <a:prstGeom prst="rect">
            <a:avLst/>
          </a:prstGeom>
        </p:spPr>
        <p:txBody>
          <a:bodyPr wrap="square">
            <a:spAutoFit/>
          </a:bodyPr>
          <a:lstStyle/>
          <a:p>
            <a:r>
              <a:rPr lang="en-US" b="1" dirty="0"/>
              <a:t>Hyper Parameters &amp; Tuning</a:t>
            </a:r>
          </a:p>
          <a:p>
            <a:endParaRPr lang="en-US" sz="1400" b="1" i="1" dirty="0"/>
          </a:p>
          <a:p>
            <a:pPr marL="342900" indent="-342900">
              <a:buFont typeface="+mj-lt"/>
              <a:buAutoNum type="arabicPeriod" startAt="5"/>
            </a:pPr>
            <a:r>
              <a:rPr lang="en-US" dirty="0"/>
              <a:t>Fine tuning the hyper parameters is done in a sequence of steps </a:t>
            </a:r>
          </a:p>
          <a:p>
            <a:pPr marL="800100" lvl="1" indent="-342900">
              <a:buFont typeface="+mj-lt"/>
              <a:buAutoNum type="arabicPeriod"/>
            </a:pPr>
            <a:r>
              <a:rPr lang="en-US" sz="1400" dirty="0"/>
              <a:t>Selecting the appropriate model type (regressor or classifier such as </a:t>
            </a:r>
            <a:r>
              <a:rPr lang="en-US" sz="1400" dirty="0" err="1"/>
              <a:t>sklearn.svm.SVC</a:t>
            </a:r>
            <a:r>
              <a:rPr lang="en-US" sz="1400" dirty="0"/>
              <a:t>())</a:t>
            </a:r>
          </a:p>
          <a:p>
            <a:pPr marL="800100" lvl="1" indent="-342900">
              <a:buFont typeface="+mj-lt"/>
              <a:buAutoNum type="arabicPeriod"/>
            </a:pPr>
            <a:r>
              <a:rPr lang="en-US" sz="1400" dirty="0"/>
              <a:t>Identify the corresponding parameter space (Ref: model_parameters.csv)</a:t>
            </a:r>
          </a:p>
          <a:p>
            <a:pPr marL="800100" lvl="1" indent="-342900">
              <a:buFont typeface="+mj-lt"/>
              <a:buAutoNum type="arabicPeriod"/>
            </a:pPr>
            <a:r>
              <a:rPr lang="en-US" sz="1400" dirty="0"/>
              <a:t>Decide the method for searching or sampling parameter space;</a:t>
            </a:r>
          </a:p>
          <a:p>
            <a:pPr marL="800100" lvl="1" indent="-342900">
              <a:buFont typeface="+mj-lt"/>
              <a:buAutoNum type="arabicPeriod"/>
            </a:pPr>
            <a:r>
              <a:rPr lang="en-US" sz="1400" dirty="0"/>
              <a:t>Decide the cross-validation scheme to ensure model will generalize</a:t>
            </a:r>
          </a:p>
          <a:p>
            <a:pPr marL="800100" lvl="1" indent="-342900">
              <a:buFont typeface="+mj-lt"/>
              <a:buAutoNum type="arabicPeriod"/>
            </a:pPr>
            <a:r>
              <a:rPr lang="en-US" sz="1400" dirty="0"/>
              <a:t>Decide a score function to use to evaluate  the model</a:t>
            </a:r>
          </a:p>
          <a:p>
            <a:pPr marL="342900" indent="-342900">
              <a:buFont typeface="+mj-lt"/>
              <a:buAutoNum type="arabicPeriod" startAt="5"/>
            </a:pPr>
            <a:endParaRPr lang="en-US" sz="1400" dirty="0"/>
          </a:p>
          <a:p>
            <a:pPr marL="342900" indent="-342900">
              <a:buFont typeface="+mj-lt"/>
              <a:buAutoNum type="arabicPeriod" startAt="5"/>
            </a:pPr>
            <a:endParaRPr lang="en-US" sz="1400" dirty="0"/>
          </a:p>
          <a:p>
            <a:pPr marL="342900" indent="-342900">
              <a:buFont typeface="+mj-lt"/>
              <a:buAutoNum type="arabicPeriod" startAt="5"/>
            </a:pPr>
            <a:r>
              <a:rPr lang="en-US" dirty="0"/>
              <a:t>Two generic approaches to searching hyper parameter space include </a:t>
            </a:r>
          </a:p>
          <a:p>
            <a:pPr marL="800100" lvl="1" indent="-342900">
              <a:buFont typeface="+mj-lt"/>
              <a:buAutoNum type="arabicPeriod"/>
            </a:pPr>
            <a:r>
              <a:rPr lang="en-US" sz="1400" dirty="0"/>
              <a:t>GridSearchCV which exhaustively considers all parameter combinations </a:t>
            </a:r>
          </a:p>
          <a:p>
            <a:pPr marL="800100" lvl="1" indent="-342900">
              <a:buFont typeface="+mj-lt"/>
              <a:buAutoNum type="arabicPeriod"/>
            </a:pPr>
            <a:r>
              <a:rPr lang="en-US" sz="1400" dirty="0" err="1"/>
              <a:t>RandomizedSearchCV</a:t>
            </a:r>
            <a:r>
              <a:rPr lang="en-US" sz="1400" dirty="0"/>
              <a:t> can sample a given number of candidates from a parameter space with a specified distribution. </a:t>
            </a:r>
          </a:p>
          <a:p>
            <a:pPr marL="342900" indent="-342900">
              <a:buFont typeface="+mj-lt"/>
              <a:buAutoNum type="arabicPeriod" startAt="5"/>
            </a:pPr>
            <a:endParaRPr lang="en-US" dirty="0"/>
          </a:p>
          <a:p>
            <a:pPr marL="342900" indent="-342900">
              <a:buFont typeface="+mj-lt"/>
              <a:buAutoNum type="arabicPeriod" startAt="5"/>
            </a:pPr>
            <a:r>
              <a:rPr lang="en-US" dirty="0"/>
              <a:t>While tuning hyper parameters, the data should have been split into three parts – Training, validation and testing to </a:t>
            </a:r>
            <a:r>
              <a:rPr lang="en-US" b="1" dirty="0"/>
              <a:t>prevent</a:t>
            </a:r>
            <a:r>
              <a:rPr lang="en-US" dirty="0"/>
              <a:t> </a:t>
            </a:r>
            <a:r>
              <a:rPr lang="en-US" b="1" dirty="0"/>
              <a:t>data leak</a:t>
            </a:r>
          </a:p>
          <a:p>
            <a:pPr marL="342900" indent="-342900">
              <a:buFont typeface="+mj-lt"/>
              <a:buAutoNum type="arabicPeriod" startAt="5"/>
            </a:pPr>
            <a:endParaRPr lang="en-US" dirty="0"/>
          </a:p>
          <a:p>
            <a:pPr marL="342900" indent="-342900">
              <a:buFont typeface="+mj-lt"/>
              <a:buAutoNum type="arabicPeriod" startAt="5"/>
            </a:pPr>
            <a:r>
              <a:rPr lang="en-US" dirty="0"/>
              <a:t>The testing data should be separately transformed * using the same functions that were used to transform the rest of the data for model building and hyper parameter tuning</a:t>
            </a:r>
          </a:p>
        </p:txBody>
      </p:sp>
      <p:sp>
        <p:nvSpPr>
          <p:cNvPr id="8" name="TextBox 7">
            <a:extLst>
              <a:ext uri="{FF2B5EF4-FFF2-40B4-BE49-F238E27FC236}">
                <a16:creationId xmlns:a16="http://schemas.microsoft.com/office/drawing/2014/main" xmlns="" id="{7E8D1616-3BAC-4315-894F-E6C88200A23A}"/>
              </a:ext>
            </a:extLst>
          </p:cNvPr>
          <p:cNvSpPr txBox="1"/>
          <p:nvPr/>
        </p:nvSpPr>
        <p:spPr>
          <a:xfrm>
            <a:off x="167640" y="6205728"/>
            <a:ext cx="8671560" cy="523220"/>
          </a:xfrm>
          <a:prstGeom prst="rect">
            <a:avLst/>
          </a:prstGeom>
          <a:noFill/>
        </p:spPr>
        <p:txBody>
          <a:bodyPr wrap="square" rtlCol="0">
            <a:spAutoFit/>
          </a:bodyPr>
          <a:lstStyle/>
          <a:p>
            <a:r>
              <a:rPr lang="en-US" sz="1400" dirty="0"/>
              <a:t>* Any transformation where rows influence each other. For e.g. using </a:t>
            </a:r>
            <a:r>
              <a:rPr lang="en-US" sz="1400" dirty="0" err="1"/>
              <a:t>zscore</a:t>
            </a:r>
            <a:r>
              <a:rPr lang="en-US" sz="1400" dirty="0"/>
              <a:t>. </a:t>
            </a:r>
            <a:r>
              <a:rPr lang="en-US" sz="1400" dirty="0" err="1"/>
              <a:t>OneHotCode</a:t>
            </a:r>
            <a:r>
              <a:rPr lang="en-US" sz="1400" dirty="0"/>
              <a:t> transformation does not come into this category. It can be done before splitting the data </a:t>
            </a:r>
          </a:p>
        </p:txBody>
      </p:sp>
      <p:sp>
        <p:nvSpPr>
          <p:cNvPr id="9" name="TextBox 8">
            <a:extLst>
              <a:ext uri="{FF2B5EF4-FFF2-40B4-BE49-F238E27FC236}">
                <a16:creationId xmlns:a16="http://schemas.microsoft.com/office/drawing/2014/main" xmlns="" id="{72057A70-6550-4F20-9D52-8EA2F60A660E}"/>
              </a:ext>
            </a:extLst>
          </p:cNvPr>
          <p:cNvSpPr txBox="1"/>
          <p:nvPr/>
        </p:nvSpPr>
        <p:spPr>
          <a:xfrm>
            <a:off x="4800600" y="3928872"/>
            <a:ext cx="3810000" cy="276999"/>
          </a:xfrm>
          <a:prstGeom prst="rect">
            <a:avLst/>
          </a:prstGeom>
          <a:noFill/>
        </p:spPr>
        <p:txBody>
          <a:bodyPr wrap="square" rtlCol="0">
            <a:spAutoFit/>
          </a:bodyPr>
          <a:lstStyle/>
          <a:p>
            <a:r>
              <a:rPr lang="en-US" sz="1200" b="1" dirty="0"/>
              <a:t>Ref:</a:t>
            </a:r>
            <a:r>
              <a:rPr lang="en-US" sz="1200" dirty="0"/>
              <a:t> </a:t>
            </a:r>
            <a:r>
              <a:rPr lang="en-US" sz="1200" dirty="0" err="1"/>
              <a:t>GridSearchSimpleExample.ipynb</a:t>
            </a:r>
            <a:endParaRPr lang="en-US" sz="1200" dirty="0"/>
          </a:p>
        </p:txBody>
      </p:sp>
    </p:spTree>
    <p:extLst>
      <p:ext uri="{BB962C8B-B14F-4D97-AF65-F5344CB8AC3E}">
        <p14:creationId xmlns:p14="http://schemas.microsoft.com/office/powerpoint/2010/main" val="2747504870"/>
      </p:ext>
    </p:extLst>
  </p:cSld>
  <p:clrMapOvr>
    <a:masterClrMapping/>
  </p:clrMapOvr>
  <p:transition spd="med">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xmlns="" id="{9349FBD0-5A5E-4F51-8DA1-3CF6A5DD5961}"/>
              </a:ext>
            </a:extLst>
          </p:cNvPr>
          <p:cNvSpPr/>
          <p:nvPr/>
        </p:nvSpPr>
        <p:spPr>
          <a:xfrm>
            <a:off x="228600" y="914400"/>
            <a:ext cx="8382000" cy="5570756"/>
          </a:xfrm>
          <a:prstGeom prst="rect">
            <a:avLst/>
          </a:prstGeom>
        </p:spPr>
        <p:txBody>
          <a:bodyPr wrap="square">
            <a:spAutoFit/>
          </a:bodyPr>
          <a:lstStyle/>
          <a:p>
            <a:r>
              <a:rPr lang="en-US" b="1" dirty="0"/>
              <a:t>Hyper Parameters &amp; Tuning  (</a:t>
            </a:r>
            <a:r>
              <a:rPr lang="en-US" b="1" dirty="0" err="1"/>
              <a:t>GridsearchCV</a:t>
            </a:r>
            <a:r>
              <a:rPr lang="en-US" b="1" dirty="0"/>
              <a:t>/ </a:t>
            </a:r>
            <a:r>
              <a:rPr lang="en-US" b="1" dirty="0" err="1"/>
              <a:t>RandomizedSearchCv</a:t>
            </a:r>
            <a:r>
              <a:rPr lang="en-US" b="1" dirty="0"/>
              <a:t>)</a:t>
            </a:r>
          </a:p>
          <a:p>
            <a:endParaRPr lang="en-US" sz="1400" b="1" i="1" dirty="0"/>
          </a:p>
          <a:p>
            <a:r>
              <a:rPr lang="en-US" dirty="0" err="1"/>
              <a:t>GridsearchCV</a:t>
            </a:r>
            <a:r>
              <a:rPr lang="en-US" dirty="0"/>
              <a:t> – </a:t>
            </a:r>
          </a:p>
          <a:p>
            <a:endParaRPr lang="en-US" dirty="0"/>
          </a:p>
          <a:p>
            <a:pPr marL="342900" indent="-342900">
              <a:lnSpc>
                <a:spcPct val="150000"/>
              </a:lnSpc>
              <a:buFont typeface="+mj-lt"/>
              <a:buAutoNum type="arabicPeriod"/>
            </a:pPr>
            <a:r>
              <a:rPr lang="en-US" dirty="0"/>
              <a:t>Is at basic optimal hyperparameter tuning technique. </a:t>
            </a:r>
          </a:p>
          <a:p>
            <a:pPr marL="342900" indent="-342900">
              <a:lnSpc>
                <a:spcPct val="150000"/>
              </a:lnSpc>
              <a:buFont typeface="+mj-lt"/>
              <a:buAutoNum type="arabicPeriod"/>
            </a:pPr>
            <a:r>
              <a:rPr lang="en-US" dirty="0"/>
              <a:t>It builds a model for each permutation of all of the given hyperparameter values</a:t>
            </a:r>
          </a:p>
          <a:p>
            <a:pPr marL="342900" indent="-342900">
              <a:lnSpc>
                <a:spcPct val="150000"/>
              </a:lnSpc>
              <a:buFont typeface="+mj-lt"/>
              <a:buAutoNum type="arabicPeriod"/>
            </a:pPr>
            <a:r>
              <a:rPr lang="en-US" dirty="0"/>
              <a:t>Each such model is evaluated and ranked. </a:t>
            </a:r>
          </a:p>
          <a:p>
            <a:pPr marL="342900" indent="-342900">
              <a:lnSpc>
                <a:spcPct val="150000"/>
              </a:lnSpc>
              <a:buFont typeface="+mj-lt"/>
              <a:buAutoNum type="arabicPeriod"/>
            </a:pPr>
            <a:r>
              <a:rPr lang="en-US" dirty="0"/>
              <a:t>The combination of hyperparameter values that gives the best performing model is chosen</a:t>
            </a:r>
          </a:p>
          <a:p>
            <a:pPr marL="342900" indent="-342900">
              <a:lnSpc>
                <a:spcPct val="150000"/>
              </a:lnSpc>
              <a:buFont typeface="+mj-lt"/>
              <a:buAutoNum type="arabicPeriod"/>
            </a:pPr>
            <a:r>
              <a:rPr lang="en-US" dirty="0"/>
              <a:t>For every combination, cross validation is used and average score is calculated</a:t>
            </a:r>
          </a:p>
          <a:p>
            <a:pPr marL="342900" indent="-342900">
              <a:lnSpc>
                <a:spcPct val="150000"/>
              </a:lnSpc>
              <a:buFont typeface="+mj-lt"/>
              <a:buAutoNum type="arabicPeriod"/>
            </a:pPr>
            <a:r>
              <a:rPr lang="en-US" dirty="0"/>
              <a:t>This is an exhaustive sampling of the hyperparameter space and can be quite inefficient </a:t>
            </a:r>
          </a:p>
          <a:p>
            <a:endParaRPr lang="en-US" dirty="0"/>
          </a:p>
        </p:txBody>
      </p:sp>
    </p:spTree>
    <p:extLst>
      <p:ext uri="{BB962C8B-B14F-4D97-AF65-F5344CB8AC3E}">
        <p14:creationId xmlns:p14="http://schemas.microsoft.com/office/powerpoint/2010/main" val="3776953811"/>
      </p:ext>
    </p:extLst>
  </p:cSld>
  <p:clrMapOvr>
    <a:masterClrMapping/>
  </p:clrMapOvr>
  <p:transition spd="med">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xmlns="" id="{D1C67444-9BCB-404D-86BB-8F31661FA5DD}"/>
              </a:ext>
            </a:extLst>
          </p:cNvPr>
          <p:cNvGrpSpPr/>
          <p:nvPr/>
        </p:nvGrpSpPr>
        <p:grpSpPr>
          <a:xfrm>
            <a:off x="685800" y="1466850"/>
            <a:ext cx="3733800" cy="3752849"/>
            <a:chOff x="685800" y="1466850"/>
            <a:chExt cx="3733800" cy="3752849"/>
          </a:xfrm>
        </p:grpSpPr>
        <p:grpSp>
          <p:nvGrpSpPr>
            <p:cNvPr id="40" name="Group 39">
              <a:extLst>
                <a:ext uri="{FF2B5EF4-FFF2-40B4-BE49-F238E27FC236}">
                  <a16:creationId xmlns:a16="http://schemas.microsoft.com/office/drawing/2014/main" xmlns="" id="{B1B2EBC9-3DF7-4558-AEA0-0E2458907B41}"/>
                </a:ext>
              </a:extLst>
            </p:cNvPr>
            <p:cNvGrpSpPr/>
            <p:nvPr/>
          </p:nvGrpSpPr>
          <p:grpSpPr>
            <a:xfrm>
              <a:off x="685800" y="1466850"/>
              <a:ext cx="3425644" cy="3333750"/>
              <a:chOff x="1670231" y="781065"/>
              <a:chExt cx="3425644" cy="3333750"/>
            </a:xfrm>
          </p:grpSpPr>
          <p:pic>
            <p:nvPicPr>
              <p:cNvPr id="19458" name="Picture 2" descr="Use links below to save image.">
                <a:extLst>
                  <a:ext uri="{FF2B5EF4-FFF2-40B4-BE49-F238E27FC236}">
                    <a16:creationId xmlns:a16="http://schemas.microsoft.com/office/drawing/2014/main" xmlns="" id="{201443F4-A073-4C6A-AB29-23364F18B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781065"/>
                <a:ext cx="3333750" cy="33337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xmlns="" id="{207497B0-A454-45E6-86A7-8F748D1B657E}"/>
                  </a:ext>
                </a:extLst>
              </p:cNvPr>
              <p:cNvCxnSpPr>
                <a:cxnSpLocks/>
              </p:cNvCxnSpPr>
              <p:nvPr/>
            </p:nvCxnSpPr>
            <p:spPr>
              <a:xfrm flipV="1">
                <a:off x="1981200" y="2421803"/>
                <a:ext cx="1371600" cy="702397"/>
              </a:xfrm>
              <a:prstGeom prst="straightConnector1">
                <a:avLst/>
              </a:prstGeom>
              <a:ln>
                <a:solidFill>
                  <a:schemeClr val="tx1"/>
                </a:solidFill>
                <a:prstDash val="dash"/>
                <a:tailEnd type="triangle"/>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xmlns="" id="{B383E393-3C23-483C-9046-5F847EC33484}"/>
                  </a:ext>
                </a:extLst>
              </p:cNvPr>
              <p:cNvCxnSpPr>
                <a:cxnSpLocks/>
              </p:cNvCxnSpPr>
              <p:nvPr/>
            </p:nvCxnSpPr>
            <p:spPr>
              <a:xfrm>
                <a:off x="1981200" y="3124200"/>
                <a:ext cx="1219200" cy="838200"/>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xmlns="" id="{B05D9F0F-22E8-44A4-9548-C501EE32A482}"/>
                  </a:ext>
                </a:extLst>
              </p:cNvPr>
              <p:cNvCxnSpPr>
                <a:cxnSpLocks/>
              </p:cNvCxnSpPr>
              <p:nvPr/>
            </p:nvCxnSpPr>
            <p:spPr>
              <a:xfrm flipH="1" flipV="1">
                <a:off x="1879615" y="1828800"/>
                <a:ext cx="101586" cy="1295400"/>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xmlns="" id="{338F1F49-6CAA-45EB-80C3-8D73727CA29B}"/>
                  </a:ext>
                </a:extLst>
              </p:cNvPr>
              <p:cNvSpPr txBox="1"/>
              <p:nvPr/>
            </p:nvSpPr>
            <p:spPr>
              <a:xfrm rot="2016716">
                <a:off x="2122487" y="3540639"/>
                <a:ext cx="533297" cy="307777"/>
              </a:xfrm>
              <a:prstGeom prst="rect">
                <a:avLst/>
              </a:prstGeom>
              <a:noFill/>
            </p:spPr>
            <p:txBody>
              <a:bodyPr wrap="square" rtlCol="0">
                <a:spAutoFit/>
              </a:bodyPr>
              <a:lstStyle/>
              <a:p>
                <a:r>
                  <a:rPr lang="en-US" sz="1400" dirty="0"/>
                  <a:t>hp1</a:t>
                </a:r>
              </a:p>
            </p:txBody>
          </p:sp>
          <p:sp>
            <p:nvSpPr>
              <p:cNvPr id="10" name="TextBox 9">
                <a:extLst>
                  <a:ext uri="{FF2B5EF4-FFF2-40B4-BE49-F238E27FC236}">
                    <a16:creationId xmlns:a16="http://schemas.microsoft.com/office/drawing/2014/main" xmlns="" id="{CA521A92-4640-4EA6-BD13-EDE10A0DF95F}"/>
                  </a:ext>
                </a:extLst>
              </p:cNvPr>
              <p:cNvSpPr txBox="1"/>
              <p:nvPr/>
            </p:nvSpPr>
            <p:spPr>
              <a:xfrm rot="20396957">
                <a:off x="2324154" y="2501017"/>
                <a:ext cx="533297" cy="307777"/>
              </a:xfrm>
              <a:prstGeom prst="rect">
                <a:avLst/>
              </a:prstGeom>
              <a:noFill/>
            </p:spPr>
            <p:txBody>
              <a:bodyPr wrap="square" rtlCol="0">
                <a:spAutoFit/>
              </a:bodyPr>
              <a:lstStyle/>
              <a:p>
                <a:r>
                  <a:rPr lang="en-US" sz="1400" dirty="0"/>
                  <a:t>hp2</a:t>
                </a:r>
              </a:p>
            </p:txBody>
          </p:sp>
          <p:sp>
            <p:nvSpPr>
              <p:cNvPr id="11" name="TextBox 10">
                <a:extLst>
                  <a:ext uri="{FF2B5EF4-FFF2-40B4-BE49-F238E27FC236}">
                    <a16:creationId xmlns:a16="http://schemas.microsoft.com/office/drawing/2014/main" xmlns="" id="{97B27797-2F9C-440E-AD9F-218284964515}"/>
                  </a:ext>
                </a:extLst>
              </p:cNvPr>
              <p:cNvSpPr txBox="1"/>
              <p:nvPr/>
            </p:nvSpPr>
            <p:spPr>
              <a:xfrm rot="16200000">
                <a:off x="1557471" y="2276929"/>
                <a:ext cx="533297" cy="307777"/>
              </a:xfrm>
              <a:prstGeom prst="rect">
                <a:avLst/>
              </a:prstGeom>
              <a:noFill/>
            </p:spPr>
            <p:txBody>
              <a:bodyPr wrap="square" rtlCol="0">
                <a:spAutoFit/>
              </a:bodyPr>
              <a:lstStyle/>
              <a:p>
                <a:r>
                  <a:rPr lang="en-US" sz="1400" dirty="0"/>
                  <a:t>hp3</a:t>
                </a:r>
              </a:p>
            </p:txBody>
          </p:sp>
        </p:grpSp>
        <p:sp>
          <p:nvSpPr>
            <p:cNvPr id="41" name="TextBox 40">
              <a:extLst>
                <a:ext uri="{FF2B5EF4-FFF2-40B4-BE49-F238E27FC236}">
                  <a16:creationId xmlns:a16="http://schemas.microsoft.com/office/drawing/2014/main" xmlns="" id="{B167D890-7F49-45E6-850B-42AFF2BBC82F}"/>
                </a:ext>
              </a:extLst>
            </p:cNvPr>
            <p:cNvSpPr txBox="1"/>
            <p:nvPr/>
          </p:nvSpPr>
          <p:spPr>
            <a:xfrm>
              <a:off x="1219200" y="4911922"/>
              <a:ext cx="3200400" cy="307777"/>
            </a:xfrm>
            <a:prstGeom prst="rect">
              <a:avLst/>
            </a:prstGeom>
            <a:noFill/>
          </p:spPr>
          <p:txBody>
            <a:bodyPr wrap="square" rtlCol="0">
              <a:spAutoFit/>
            </a:bodyPr>
            <a:lstStyle/>
            <a:p>
              <a:r>
                <a:rPr lang="en-US" sz="1400" dirty="0"/>
                <a:t>Hyper parameter space</a:t>
              </a:r>
            </a:p>
          </p:txBody>
        </p:sp>
        <p:sp>
          <p:nvSpPr>
            <p:cNvPr id="42" name="Oval 41">
              <a:extLst>
                <a:ext uri="{FF2B5EF4-FFF2-40B4-BE49-F238E27FC236}">
                  <a16:creationId xmlns:a16="http://schemas.microsoft.com/office/drawing/2014/main" xmlns="" id="{9C624853-0E0F-431F-A376-85891A57A643}"/>
                </a:ext>
              </a:extLst>
            </p:cNvPr>
            <p:cNvSpPr/>
            <p:nvPr/>
          </p:nvSpPr>
          <p:spPr>
            <a:xfrm>
              <a:off x="2057400" y="3505200"/>
              <a:ext cx="231958" cy="228585"/>
            </a:xfrm>
            <a:prstGeom prst="ellipse">
              <a:avLst/>
            </a:prstGeom>
            <a:solidFill>
              <a:schemeClr val="accent4">
                <a:lumMod val="40000"/>
                <a:lumOff val="60000"/>
                <a:alpha val="52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xmlns="" id="{32A92E0B-D485-408F-A4F3-3928F4328391}"/>
                </a:ext>
              </a:extLst>
            </p:cNvPr>
            <p:cNvCxnSpPr/>
            <p:nvPr/>
          </p:nvCxnSpPr>
          <p:spPr>
            <a:xfrm flipH="1" flipV="1">
              <a:off x="1909620" y="3104708"/>
              <a:ext cx="1214580" cy="657562"/>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42CEC15-5048-4880-84B2-550CAE2E10DD}"/>
                </a:ext>
              </a:extLst>
            </p:cNvPr>
            <p:cNvCxnSpPr>
              <a:cxnSpLocks/>
            </p:cNvCxnSpPr>
            <p:nvPr/>
          </p:nvCxnSpPr>
          <p:spPr>
            <a:xfrm flipH="1">
              <a:off x="1600200" y="2934310"/>
              <a:ext cx="1295400" cy="72329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7DA2874E-58F6-4D14-98C4-57940E333B56}"/>
                </a:ext>
              </a:extLst>
            </p:cNvPr>
            <p:cNvCxnSpPr>
              <a:cxnSpLocks/>
            </p:cNvCxnSpPr>
            <p:nvPr/>
          </p:nvCxnSpPr>
          <p:spPr>
            <a:xfrm>
              <a:off x="2136412" y="1943695"/>
              <a:ext cx="85580" cy="1345097"/>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F4A80FF-FF53-46B3-A185-053768ABBF7F}"/>
                </a:ext>
              </a:extLst>
            </p:cNvPr>
            <p:cNvCxnSpPr>
              <a:cxnSpLocks/>
            </p:cNvCxnSpPr>
            <p:nvPr/>
          </p:nvCxnSpPr>
          <p:spPr>
            <a:xfrm flipH="1">
              <a:off x="2438400" y="2066378"/>
              <a:ext cx="1362148" cy="638112"/>
            </a:xfrm>
            <a:prstGeom prst="line">
              <a:avLst/>
            </a:prstGeom>
            <a:ln>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0E13CEA-ECB4-4823-91CE-A08DCFFC7A6C}"/>
                </a:ext>
              </a:extLst>
            </p:cNvPr>
            <p:cNvCxnSpPr/>
            <p:nvPr/>
          </p:nvCxnSpPr>
          <p:spPr>
            <a:xfrm flipH="1" flipV="1">
              <a:off x="1905000" y="2362200"/>
              <a:ext cx="1214580" cy="657562"/>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64C3B449-6582-4FA6-9B4C-DCABC6117829}"/>
                </a:ext>
              </a:extLst>
            </p:cNvPr>
            <p:cNvCxnSpPr>
              <a:cxnSpLocks/>
            </p:cNvCxnSpPr>
            <p:nvPr/>
          </p:nvCxnSpPr>
          <p:spPr>
            <a:xfrm flipH="1">
              <a:off x="1600200" y="2286000"/>
              <a:ext cx="1295400" cy="72329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54" name="Connector: Curved 53">
            <a:extLst>
              <a:ext uri="{FF2B5EF4-FFF2-40B4-BE49-F238E27FC236}">
                <a16:creationId xmlns:a16="http://schemas.microsoft.com/office/drawing/2014/main" xmlns="" id="{EBF63148-DA08-42C8-A8A2-A9FF99726D8A}"/>
              </a:ext>
            </a:extLst>
          </p:cNvPr>
          <p:cNvCxnSpPr>
            <a:cxnSpLocks/>
            <a:stCxn id="42" idx="6"/>
            <a:endCxn id="55" idx="1"/>
          </p:cNvCxnSpPr>
          <p:nvPr/>
        </p:nvCxnSpPr>
        <p:spPr>
          <a:xfrm flipV="1">
            <a:off x="2289358" y="2599671"/>
            <a:ext cx="3593213" cy="101982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xmlns="" id="{6A08AEFF-74A1-4BB3-AF1A-F8B30035C13A}"/>
              </a:ext>
            </a:extLst>
          </p:cNvPr>
          <p:cNvSpPr txBox="1"/>
          <p:nvPr/>
        </p:nvSpPr>
        <p:spPr>
          <a:xfrm>
            <a:off x="5882571" y="1722508"/>
            <a:ext cx="2712858" cy="1754326"/>
          </a:xfrm>
          <a:prstGeom prst="rect">
            <a:avLst/>
          </a:prstGeom>
          <a:noFill/>
        </p:spPr>
        <p:txBody>
          <a:bodyPr wrap="square" rtlCol="0">
            <a:spAutoFit/>
          </a:bodyPr>
          <a:lstStyle/>
          <a:p>
            <a:r>
              <a:rPr lang="en-US" sz="1200" dirty="0"/>
              <a:t>One combination of hyper parameters used K times to train and test. The avg score of the K times is the score associated with this combination </a:t>
            </a:r>
          </a:p>
          <a:p>
            <a:endParaRPr lang="en-US" sz="1200" dirty="0"/>
          </a:p>
          <a:p>
            <a:r>
              <a:rPr lang="en-US" sz="1200" dirty="0"/>
              <a:t>This will repeat for all possible combinations i.e. all the cells in the space.</a:t>
            </a:r>
          </a:p>
        </p:txBody>
      </p:sp>
      <p:pic>
        <p:nvPicPr>
          <p:cNvPr id="56" name="Picture 55">
            <a:extLst>
              <a:ext uri="{FF2B5EF4-FFF2-40B4-BE49-F238E27FC236}">
                <a16:creationId xmlns:a16="http://schemas.microsoft.com/office/drawing/2014/main" xmlns="" id="{5538C3F4-DE8E-4D62-B967-B5228794E338}"/>
              </a:ext>
            </a:extLst>
          </p:cNvPr>
          <p:cNvPicPr>
            <a:picLocks noChangeAspect="1"/>
          </p:cNvPicPr>
          <p:nvPr/>
        </p:nvPicPr>
        <p:blipFill>
          <a:blip r:embed="rId4"/>
          <a:stretch>
            <a:fillRect/>
          </a:stretch>
        </p:blipFill>
        <p:spPr>
          <a:xfrm>
            <a:off x="5781675" y="3968847"/>
            <a:ext cx="2524125" cy="1962150"/>
          </a:xfrm>
          <a:prstGeom prst="rect">
            <a:avLst/>
          </a:prstGeom>
        </p:spPr>
      </p:pic>
      <p:sp>
        <p:nvSpPr>
          <p:cNvPr id="57" name="Left Brace 56">
            <a:extLst>
              <a:ext uri="{FF2B5EF4-FFF2-40B4-BE49-F238E27FC236}">
                <a16:creationId xmlns:a16="http://schemas.microsoft.com/office/drawing/2014/main" xmlns="" id="{8FC46924-5362-474A-A5D8-560EB51730C9}"/>
              </a:ext>
            </a:extLst>
          </p:cNvPr>
          <p:cNvSpPr/>
          <p:nvPr/>
        </p:nvSpPr>
        <p:spPr>
          <a:xfrm rot="5400000">
            <a:off x="6957344" y="2867025"/>
            <a:ext cx="533400" cy="19621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xmlns="" id="{E1C3D2E1-A8D9-4501-9167-19B503FB792F}"/>
              </a:ext>
            </a:extLst>
          </p:cNvPr>
          <p:cNvSpPr txBox="1"/>
          <p:nvPr/>
        </p:nvSpPr>
        <p:spPr>
          <a:xfrm>
            <a:off x="806269" y="888995"/>
            <a:ext cx="3124200" cy="369332"/>
          </a:xfrm>
          <a:prstGeom prst="rect">
            <a:avLst/>
          </a:prstGeom>
          <a:noFill/>
        </p:spPr>
        <p:txBody>
          <a:bodyPr wrap="square" rtlCol="0">
            <a:spAutoFit/>
          </a:bodyPr>
          <a:lstStyle/>
          <a:p>
            <a:r>
              <a:rPr lang="en-US" b="1" dirty="0"/>
              <a:t>GridSearchCV</a:t>
            </a:r>
          </a:p>
        </p:txBody>
      </p:sp>
      <p:sp>
        <p:nvSpPr>
          <p:cNvPr id="62" name="TextBox 61">
            <a:extLst>
              <a:ext uri="{FF2B5EF4-FFF2-40B4-BE49-F238E27FC236}">
                <a16:creationId xmlns:a16="http://schemas.microsoft.com/office/drawing/2014/main" xmlns="" id="{9EEB81C9-37BC-447A-8BFB-C9A39A379A9C}"/>
              </a:ext>
            </a:extLst>
          </p:cNvPr>
          <p:cNvSpPr txBox="1"/>
          <p:nvPr/>
        </p:nvSpPr>
        <p:spPr>
          <a:xfrm>
            <a:off x="233400" y="5638800"/>
            <a:ext cx="6472200" cy="738664"/>
          </a:xfrm>
          <a:prstGeom prst="rect">
            <a:avLst/>
          </a:prstGeom>
          <a:noFill/>
        </p:spPr>
        <p:txBody>
          <a:bodyPr wrap="square" rtlCol="0">
            <a:spAutoFit/>
          </a:bodyPr>
          <a:lstStyle/>
          <a:p>
            <a:r>
              <a:rPr lang="en-US" sz="1400" b="1" dirty="0"/>
              <a:t>Ref:</a:t>
            </a:r>
            <a:r>
              <a:rPr lang="en-US" sz="1400" dirty="0"/>
              <a:t> </a:t>
            </a:r>
            <a:r>
              <a:rPr lang="en-US" sz="1400" dirty="0" err="1"/>
              <a:t>Simple_Gridsearch.ipynb</a:t>
            </a:r>
            <a:r>
              <a:rPr lang="en-US" sz="1400" dirty="0"/>
              <a:t> , </a:t>
            </a:r>
          </a:p>
          <a:p>
            <a:r>
              <a:rPr lang="en-US" sz="1400" dirty="0"/>
              <a:t>       </a:t>
            </a:r>
            <a:r>
              <a:rPr lang="en-US" sz="1400" dirty="0" err="1"/>
              <a:t>GridSearchCV_compare_models.ipynb</a:t>
            </a:r>
            <a:r>
              <a:rPr lang="en-US" sz="1400" dirty="0"/>
              <a:t>,</a:t>
            </a:r>
          </a:p>
          <a:p>
            <a:r>
              <a:rPr lang="en-US" sz="1400" dirty="0"/>
              <a:t>       </a:t>
            </a:r>
          </a:p>
        </p:txBody>
      </p:sp>
    </p:spTree>
    <p:extLst>
      <p:ext uri="{BB962C8B-B14F-4D97-AF65-F5344CB8AC3E}">
        <p14:creationId xmlns:p14="http://schemas.microsoft.com/office/powerpoint/2010/main" val="1106824478"/>
      </p:ext>
    </p:extLst>
  </p:cSld>
  <p:clrMapOvr>
    <a:masterClrMapping/>
  </p:clrMapOvr>
  <p:transition spd="med">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xmlns="" id="{9349FBD0-5A5E-4F51-8DA1-3CF6A5DD5961}"/>
              </a:ext>
            </a:extLst>
          </p:cNvPr>
          <p:cNvSpPr/>
          <p:nvPr/>
        </p:nvSpPr>
        <p:spPr>
          <a:xfrm>
            <a:off x="228600" y="914400"/>
            <a:ext cx="8382000" cy="4462760"/>
          </a:xfrm>
          <a:prstGeom prst="rect">
            <a:avLst/>
          </a:prstGeom>
        </p:spPr>
        <p:txBody>
          <a:bodyPr wrap="square">
            <a:spAutoFit/>
          </a:bodyPr>
          <a:lstStyle/>
          <a:p>
            <a:r>
              <a:rPr lang="en-US" b="1" dirty="0"/>
              <a:t>Hyper Parameters &amp; Tuning  (</a:t>
            </a:r>
            <a:r>
              <a:rPr lang="en-US" b="1" dirty="0" err="1"/>
              <a:t>GridsearchCV</a:t>
            </a:r>
            <a:r>
              <a:rPr lang="en-US" b="1" dirty="0"/>
              <a:t>/ </a:t>
            </a:r>
            <a:r>
              <a:rPr lang="en-US" b="1" dirty="0" err="1"/>
              <a:t>RandomizedSearchCv</a:t>
            </a:r>
            <a:r>
              <a:rPr lang="en-US" b="1" dirty="0"/>
              <a:t>)</a:t>
            </a:r>
          </a:p>
          <a:p>
            <a:endParaRPr lang="en-US" sz="1400" b="1" i="1" dirty="0"/>
          </a:p>
          <a:p>
            <a:r>
              <a:rPr lang="en-US" dirty="0" err="1"/>
              <a:t>RandomizedSearchCV</a:t>
            </a:r>
            <a:r>
              <a:rPr lang="en-US" dirty="0"/>
              <a:t> – </a:t>
            </a:r>
          </a:p>
          <a:p>
            <a:endParaRPr lang="en-US" dirty="0"/>
          </a:p>
          <a:p>
            <a:pPr marL="342900" indent="-342900">
              <a:buFont typeface="+mj-lt"/>
              <a:buAutoNum type="arabicPeriod"/>
            </a:pPr>
            <a:r>
              <a:rPr lang="en-US" dirty="0"/>
              <a:t>Random search differs from grid search. Instead of providing a discrete set of values to explore on each hyperparameter (parameter grid), we provide a statistical distribution.</a:t>
            </a:r>
          </a:p>
          <a:p>
            <a:pPr marL="342900" indent="-342900">
              <a:buFont typeface="+mj-lt"/>
              <a:buAutoNum type="arabicPeriod"/>
            </a:pPr>
            <a:endParaRPr lang="en-US" dirty="0"/>
          </a:p>
          <a:p>
            <a:pPr marL="342900" indent="-342900">
              <a:buFont typeface="+mj-lt"/>
              <a:buAutoNum type="arabicPeriod"/>
            </a:pPr>
            <a:r>
              <a:rPr lang="en-US" dirty="0"/>
              <a:t>Values for the different hyper parameters are picked up at random from this combine distribution</a:t>
            </a:r>
          </a:p>
          <a:p>
            <a:pPr marL="342900" indent="-342900">
              <a:buFont typeface="+mj-lt"/>
              <a:buAutoNum type="arabicPeriod"/>
            </a:pPr>
            <a:endParaRPr lang="en-US" dirty="0"/>
          </a:p>
          <a:p>
            <a:pPr marL="342900" indent="-342900">
              <a:buFont typeface="+mj-lt"/>
              <a:buAutoNum type="arabicPeriod"/>
            </a:pPr>
            <a:r>
              <a:rPr lang="en-US" dirty="0"/>
              <a:t>The motivation to use random search in place of grid search is that for many cases, hyperparameters are not </a:t>
            </a:r>
            <a:r>
              <a:rPr lang="en-US" i="1" dirty="0"/>
              <a:t>equally</a:t>
            </a:r>
            <a:r>
              <a:rPr lang="en-US" dirty="0"/>
              <a:t> important.</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2" name="TextBox 1">
            <a:extLst>
              <a:ext uri="{FF2B5EF4-FFF2-40B4-BE49-F238E27FC236}">
                <a16:creationId xmlns:a16="http://schemas.microsoft.com/office/drawing/2014/main" xmlns="" id="{1E0BC51E-ADF0-4A16-8744-CC33586F8D72}"/>
              </a:ext>
            </a:extLst>
          </p:cNvPr>
          <p:cNvSpPr txBox="1"/>
          <p:nvPr/>
        </p:nvSpPr>
        <p:spPr>
          <a:xfrm>
            <a:off x="762000" y="4572000"/>
            <a:ext cx="7696200" cy="830997"/>
          </a:xfrm>
          <a:prstGeom prst="rect">
            <a:avLst/>
          </a:prstGeom>
          <a:noFill/>
        </p:spPr>
        <p:txBody>
          <a:bodyPr wrap="square" rtlCol="0">
            <a:spAutoFit/>
          </a:bodyPr>
          <a:lstStyle/>
          <a:p>
            <a:r>
              <a:rPr lang="en-US" sz="1200" i="1" dirty="0"/>
              <a:t>A Gaussian process analysis of the function from hyper-parameters  to validation set performance reveals that </a:t>
            </a:r>
            <a:r>
              <a:rPr lang="en-US" sz="1200" b="1" i="1" dirty="0"/>
              <a:t>for most data sets only  a few of the hyper-parameters really matter, but that different hyper-parameters are important on different data sets</a:t>
            </a:r>
            <a:r>
              <a:rPr lang="en-US" sz="1200" i="1" dirty="0"/>
              <a:t>. This phenomenon makes grid search a poor choice for configuring</a:t>
            </a:r>
          </a:p>
          <a:p>
            <a:r>
              <a:rPr lang="en-US" sz="1200" i="1" dirty="0"/>
              <a:t> algorithms for new data sets. - </a:t>
            </a:r>
            <a:r>
              <a:rPr lang="en-US" sz="1200" i="1" dirty="0" err="1">
                <a:hlinkClick r:id="rId3"/>
              </a:rPr>
              <a:t>Bergstra</a:t>
            </a:r>
            <a:r>
              <a:rPr lang="en-US" sz="1200" i="1" dirty="0">
                <a:hlinkClick r:id="rId3"/>
              </a:rPr>
              <a:t>, 2012</a:t>
            </a:r>
            <a:endParaRPr lang="en-US" sz="1200" dirty="0">
              <a:solidFill>
                <a:schemeClr val="tx1">
                  <a:lumMod val="50000"/>
                  <a:lumOff val="50000"/>
                </a:schemeClr>
              </a:solidFill>
            </a:endParaRPr>
          </a:p>
        </p:txBody>
      </p:sp>
      <p:pic>
        <p:nvPicPr>
          <p:cNvPr id="7" name="Picture 6">
            <a:extLst>
              <a:ext uri="{FF2B5EF4-FFF2-40B4-BE49-F238E27FC236}">
                <a16:creationId xmlns:a16="http://schemas.microsoft.com/office/drawing/2014/main" xmlns="" id="{A62A6C04-0A03-4A77-84B2-1B9B414B38AE}"/>
              </a:ext>
            </a:extLst>
          </p:cNvPr>
          <p:cNvPicPr>
            <a:picLocks noChangeAspect="1"/>
          </p:cNvPicPr>
          <p:nvPr/>
        </p:nvPicPr>
        <p:blipFill>
          <a:blip r:embed="rId4"/>
          <a:stretch>
            <a:fillRect/>
          </a:stretch>
        </p:blipFill>
        <p:spPr>
          <a:xfrm>
            <a:off x="5174691" y="5257800"/>
            <a:ext cx="2341406" cy="1121237"/>
          </a:xfrm>
          <a:prstGeom prst="rect">
            <a:avLst/>
          </a:prstGeom>
        </p:spPr>
      </p:pic>
      <p:sp>
        <p:nvSpPr>
          <p:cNvPr id="8" name="Rectangle 7">
            <a:extLst>
              <a:ext uri="{FF2B5EF4-FFF2-40B4-BE49-F238E27FC236}">
                <a16:creationId xmlns:a16="http://schemas.microsoft.com/office/drawing/2014/main" xmlns="" id="{7477D14F-A09C-4FAD-9362-DD8BB87DE33A}"/>
              </a:ext>
            </a:extLst>
          </p:cNvPr>
          <p:cNvSpPr/>
          <p:nvPr/>
        </p:nvSpPr>
        <p:spPr>
          <a:xfrm>
            <a:off x="2362200" y="5936988"/>
            <a:ext cx="2754280" cy="369332"/>
          </a:xfrm>
          <a:prstGeom prst="rect">
            <a:avLst/>
          </a:prstGeom>
        </p:spPr>
        <p:txBody>
          <a:bodyPr wrap="none">
            <a:spAutoFit/>
          </a:bodyPr>
          <a:lstStyle/>
          <a:p>
            <a:r>
              <a:rPr lang="en-US" dirty="0">
                <a:solidFill>
                  <a:srgbClr val="3C484E"/>
                </a:solidFill>
                <a:latin typeface="Georgia" panose="02040502050405020303" pitchFamily="18" charset="0"/>
              </a:rPr>
              <a:t>Picture by </a:t>
            </a:r>
            <a:r>
              <a:rPr lang="en-US" dirty="0" err="1">
                <a:solidFill>
                  <a:srgbClr val="3EB0EF"/>
                </a:solidFill>
                <a:latin typeface="Georgia" panose="02040502050405020303" pitchFamily="18" charset="0"/>
                <a:hlinkClick r:id="rId3"/>
              </a:rPr>
              <a:t>Bergstra</a:t>
            </a:r>
            <a:r>
              <a:rPr lang="en-US" dirty="0">
                <a:solidFill>
                  <a:srgbClr val="3EB0EF"/>
                </a:solidFill>
                <a:latin typeface="Georgia" panose="02040502050405020303" pitchFamily="18" charset="0"/>
                <a:hlinkClick r:id="rId3"/>
              </a:rPr>
              <a:t>, 2012</a:t>
            </a:r>
            <a:endParaRPr lang="en-US" dirty="0"/>
          </a:p>
        </p:txBody>
      </p:sp>
      <p:graphicFrame>
        <p:nvGraphicFramePr>
          <p:cNvPr id="3" name="Object 2">
            <a:extLst>
              <a:ext uri="{FF2B5EF4-FFF2-40B4-BE49-F238E27FC236}">
                <a16:creationId xmlns:a16="http://schemas.microsoft.com/office/drawing/2014/main" xmlns="" id="{A12F5BBB-41B4-45A0-8D30-C4978704A09F}"/>
              </a:ext>
            </a:extLst>
          </p:cNvPr>
          <p:cNvGraphicFramePr>
            <a:graphicFrameLocks noChangeAspect="1"/>
          </p:cNvGraphicFramePr>
          <p:nvPr>
            <p:extLst>
              <p:ext uri="{D42A27DB-BD31-4B8C-83A1-F6EECF244321}">
                <p14:modId xmlns:p14="http://schemas.microsoft.com/office/powerpoint/2010/main" val="3568617731"/>
              </p:ext>
            </p:extLst>
          </p:nvPr>
        </p:nvGraphicFramePr>
        <p:xfrm>
          <a:off x="7983537" y="5448300"/>
          <a:ext cx="796925" cy="419100"/>
        </p:xfrm>
        <a:graphic>
          <a:graphicData uri="http://schemas.openxmlformats.org/presentationml/2006/ole">
            <mc:AlternateContent xmlns:mc="http://schemas.openxmlformats.org/markup-compatibility/2006">
              <mc:Choice xmlns:v="urn:schemas-microsoft-com:vml" Requires="v">
                <p:oleObj spid="_x0000_s24593" name="Packager Shell Object" showAsIcon="1" r:id="rId5" imgW="797400" imgH="419040" progId="Package">
                  <p:embed/>
                </p:oleObj>
              </mc:Choice>
              <mc:Fallback>
                <p:oleObj name="Packager Shell Object" showAsIcon="1" r:id="rId5" imgW="797400" imgH="419040" progId="Package">
                  <p:embed/>
                  <p:pic>
                    <p:nvPicPr>
                      <p:cNvPr id="0" name=""/>
                      <p:cNvPicPr/>
                      <p:nvPr/>
                    </p:nvPicPr>
                    <p:blipFill>
                      <a:blip r:embed="rId6"/>
                      <a:stretch>
                        <a:fillRect/>
                      </a:stretch>
                    </p:blipFill>
                    <p:spPr>
                      <a:xfrm>
                        <a:off x="7983537" y="5448300"/>
                        <a:ext cx="796925" cy="419100"/>
                      </a:xfrm>
                      <a:prstGeom prst="rect">
                        <a:avLst/>
                      </a:prstGeom>
                    </p:spPr>
                  </p:pic>
                </p:oleObj>
              </mc:Fallback>
            </mc:AlternateContent>
          </a:graphicData>
        </a:graphic>
      </p:graphicFrame>
    </p:spTree>
    <p:extLst>
      <p:ext uri="{BB962C8B-B14F-4D97-AF65-F5344CB8AC3E}">
        <p14:creationId xmlns:p14="http://schemas.microsoft.com/office/powerpoint/2010/main" val="12755819"/>
      </p:ext>
    </p:extLst>
  </p:cSld>
  <p:clrMapOvr>
    <a:masterClrMapping/>
  </p:clrMapOvr>
  <p:transition spd="med">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xmlns="" id="{B167D890-7F49-45E6-850B-42AFF2BBC82F}"/>
              </a:ext>
            </a:extLst>
          </p:cNvPr>
          <p:cNvSpPr txBox="1"/>
          <p:nvPr/>
        </p:nvSpPr>
        <p:spPr>
          <a:xfrm>
            <a:off x="1905000" y="3962400"/>
            <a:ext cx="2057271" cy="307777"/>
          </a:xfrm>
          <a:prstGeom prst="rect">
            <a:avLst/>
          </a:prstGeom>
          <a:noFill/>
        </p:spPr>
        <p:txBody>
          <a:bodyPr wrap="square" rtlCol="0">
            <a:spAutoFit/>
          </a:bodyPr>
          <a:lstStyle/>
          <a:p>
            <a:r>
              <a:rPr lang="en-US" sz="1400" dirty="0"/>
              <a:t>Hyper parameter space</a:t>
            </a:r>
          </a:p>
        </p:txBody>
      </p:sp>
      <p:sp>
        <p:nvSpPr>
          <p:cNvPr id="55" name="TextBox 54">
            <a:extLst>
              <a:ext uri="{FF2B5EF4-FFF2-40B4-BE49-F238E27FC236}">
                <a16:creationId xmlns:a16="http://schemas.microsoft.com/office/drawing/2014/main" xmlns="" id="{6A08AEFF-74A1-4BB3-AF1A-F8B30035C13A}"/>
              </a:ext>
            </a:extLst>
          </p:cNvPr>
          <p:cNvSpPr txBox="1"/>
          <p:nvPr/>
        </p:nvSpPr>
        <p:spPr>
          <a:xfrm>
            <a:off x="4853871" y="1346317"/>
            <a:ext cx="2712858" cy="830997"/>
          </a:xfrm>
          <a:prstGeom prst="rect">
            <a:avLst/>
          </a:prstGeom>
          <a:noFill/>
        </p:spPr>
        <p:txBody>
          <a:bodyPr wrap="square" rtlCol="0">
            <a:spAutoFit/>
          </a:bodyPr>
          <a:lstStyle/>
          <a:p>
            <a:r>
              <a:rPr lang="en-US" sz="1200" dirty="0"/>
              <a:t>Randomly pick up n-</a:t>
            </a:r>
            <a:r>
              <a:rPr lang="en-US" sz="1200" dirty="0" err="1"/>
              <a:t>iter</a:t>
            </a:r>
            <a:r>
              <a:rPr lang="en-US" sz="1200" dirty="0"/>
              <a:t> samples from the hyper parameter distribution as sample, Use it K times and find avg performance</a:t>
            </a:r>
          </a:p>
        </p:txBody>
      </p:sp>
      <p:pic>
        <p:nvPicPr>
          <p:cNvPr id="56" name="Picture 55">
            <a:extLst>
              <a:ext uri="{FF2B5EF4-FFF2-40B4-BE49-F238E27FC236}">
                <a16:creationId xmlns:a16="http://schemas.microsoft.com/office/drawing/2014/main" xmlns="" id="{5538C3F4-DE8E-4D62-B967-B5228794E338}"/>
              </a:ext>
            </a:extLst>
          </p:cNvPr>
          <p:cNvPicPr>
            <a:picLocks noChangeAspect="1"/>
          </p:cNvPicPr>
          <p:nvPr/>
        </p:nvPicPr>
        <p:blipFill>
          <a:blip r:embed="rId2"/>
          <a:stretch>
            <a:fillRect/>
          </a:stretch>
        </p:blipFill>
        <p:spPr>
          <a:xfrm>
            <a:off x="5476875" y="2324100"/>
            <a:ext cx="2524125" cy="1962150"/>
          </a:xfrm>
          <a:prstGeom prst="rect">
            <a:avLst/>
          </a:prstGeom>
        </p:spPr>
      </p:pic>
      <p:sp>
        <p:nvSpPr>
          <p:cNvPr id="57" name="Left Brace 56">
            <a:extLst>
              <a:ext uri="{FF2B5EF4-FFF2-40B4-BE49-F238E27FC236}">
                <a16:creationId xmlns:a16="http://schemas.microsoft.com/office/drawing/2014/main" xmlns="" id="{8FC46924-5362-474A-A5D8-560EB51730C9}"/>
              </a:ext>
            </a:extLst>
          </p:cNvPr>
          <p:cNvSpPr/>
          <p:nvPr/>
        </p:nvSpPr>
        <p:spPr>
          <a:xfrm rot="5400000">
            <a:off x="6563556" y="1343025"/>
            <a:ext cx="533400" cy="19621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xmlns="" id="{E1C3D2E1-A8D9-4501-9167-19B503FB792F}"/>
              </a:ext>
            </a:extLst>
          </p:cNvPr>
          <p:cNvSpPr txBox="1"/>
          <p:nvPr/>
        </p:nvSpPr>
        <p:spPr>
          <a:xfrm>
            <a:off x="4800600" y="955774"/>
            <a:ext cx="3124200" cy="369332"/>
          </a:xfrm>
          <a:prstGeom prst="rect">
            <a:avLst/>
          </a:prstGeom>
          <a:noFill/>
        </p:spPr>
        <p:txBody>
          <a:bodyPr wrap="square" rtlCol="0">
            <a:spAutoFit/>
          </a:bodyPr>
          <a:lstStyle/>
          <a:p>
            <a:r>
              <a:rPr lang="en-US" b="1" dirty="0" err="1"/>
              <a:t>RandomizedSearchCV</a:t>
            </a:r>
            <a:endParaRPr lang="en-US" b="1" dirty="0"/>
          </a:p>
        </p:txBody>
      </p:sp>
      <p:sp>
        <p:nvSpPr>
          <p:cNvPr id="62" name="TextBox 61">
            <a:extLst>
              <a:ext uri="{FF2B5EF4-FFF2-40B4-BE49-F238E27FC236}">
                <a16:creationId xmlns:a16="http://schemas.microsoft.com/office/drawing/2014/main" xmlns="" id="{9EEB81C9-37BC-447A-8BFB-C9A39A379A9C}"/>
              </a:ext>
            </a:extLst>
          </p:cNvPr>
          <p:cNvSpPr txBox="1"/>
          <p:nvPr/>
        </p:nvSpPr>
        <p:spPr>
          <a:xfrm>
            <a:off x="771600" y="4267200"/>
            <a:ext cx="4082271" cy="307777"/>
          </a:xfrm>
          <a:prstGeom prst="rect">
            <a:avLst/>
          </a:prstGeom>
          <a:noFill/>
        </p:spPr>
        <p:txBody>
          <a:bodyPr wrap="square" rtlCol="0">
            <a:spAutoFit/>
          </a:bodyPr>
          <a:lstStyle/>
          <a:p>
            <a:r>
              <a:rPr lang="en-US" sz="1400" b="1" dirty="0"/>
              <a:t>Ref:</a:t>
            </a:r>
            <a:r>
              <a:rPr lang="en-US" sz="1400" dirty="0"/>
              <a:t> </a:t>
            </a:r>
            <a:r>
              <a:rPr lang="en-US" sz="1400" dirty="0" err="1"/>
              <a:t>RandomizedSearchCV_GridSearchCV.ipynb</a:t>
            </a:r>
            <a:endParaRPr lang="en-US" sz="1400" dirty="0"/>
          </a:p>
        </p:txBody>
      </p:sp>
      <p:pic>
        <p:nvPicPr>
          <p:cNvPr id="18" name="Picture 17">
            <a:extLst>
              <a:ext uri="{FF2B5EF4-FFF2-40B4-BE49-F238E27FC236}">
                <a16:creationId xmlns:a16="http://schemas.microsoft.com/office/drawing/2014/main" xmlns="" id="{2C7126E4-949D-44FE-B322-C4915F328867}"/>
              </a:ext>
            </a:extLst>
          </p:cNvPr>
          <p:cNvPicPr>
            <a:picLocks noChangeAspect="1"/>
          </p:cNvPicPr>
          <p:nvPr/>
        </p:nvPicPr>
        <p:blipFill>
          <a:blip r:embed="rId3"/>
          <a:stretch>
            <a:fillRect/>
          </a:stretch>
        </p:blipFill>
        <p:spPr>
          <a:xfrm>
            <a:off x="811512" y="1143000"/>
            <a:ext cx="3892280" cy="2849705"/>
          </a:xfrm>
          <a:prstGeom prst="rect">
            <a:avLst/>
          </a:prstGeom>
        </p:spPr>
      </p:pic>
      <p:sp>
        <p:nvSpPr>
          <p:cNvPr id="22" name="Oval 21">
            <a:extLst>
              <a:ext uri="{FF2B5EF4-FFF2-40B4-BE49-F238E27FC236}">
                <a16:creationId xmlns:a16="http://schemas.microsoft.com/office/drawing/2014/main" xmlns="" id="{9502D4B2-5930-44A6-B70D-1B7125A78B78}"/>
              </a:ext>
            </a:extLst>
          </p:cNvPr>
          <p:cNvSpPr/>
          <p:nvPr/>
        </p:nvSpPr>
        <p:spPr>
          <a:xfrm>
            <a:off x="3124764" y="2505719"/>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xmlns="" id="{559A2F0D-9E9A-424F-8DE9-9311A1C40B35}"/>
              </a:ext>
            </a:extLst>
          </p:cNvPr>
          <p:cNvSpPr txBox="1"/>
          <p:nvPr/>
        </p:nvSpPr>
        <p:spPr>
          <a:xfrm>
            <a:off x="228600" y="4648200"/>
            <a:ext cx="8458200" cy="2031325"/>
          </a:xfrm>
          <a:prstGeom prst="rect">
            <a:avLst/>
          </a:prstGeom>
          <a:noFill/>
        </p:spPr>
        <p:txBody>
          <a:bodyPr wrap="square" rtlCol="0">
            <a:spAutoFit/>
          </a:bodyPr>
          <a:lstStyle/>
          <a:p>
            <a:pPr marL="342900" indent="-342900">
              <a:buFont typeface="+mj-lt"/>
              <a:buAutoNum type="arabicPeriod" startAt="4"/>
            </a:pPr>
            <a:r>
              <a:rPr lang="en-US" sz="1400" dirty="0"/>
              <a:t>In contrast to GridSearchCV, not all combinations are evaluated. A fixed number of parameter settings is sampled from the specified distributions. </a:t>
            </a:r>
          </a:p>
          <a:p>
            <a:pPr marL="342900" indent="-342900">
              <a:buFont typeface="+mj-lt"/>
              <a:buAutoNum type="arabicPeriod" startAt="4"/>
            </a:pPr>
            <a:r>
              <a:rPr lang="en-US" sz="1400" dirty="0"/>
              <a:t>The number of parameter settings that are tried is given by </a:t>
            </a:r>
            <a:r>
              <a:rPr lang="en-US" sz="1400" dirty="0" err="1"/>
              <a:t>n_iter</a:t>
            </a:r>
            <a:endParaRPr lang="en-US" sz="1400" dirty="0"/>
          </a:p>
          <a:p>
            <a:pPr marL="342900" indent="-342900">
              <a:buFont typeface="+mj-lt"/>
              <a:buAutoNum type="arabicPeriod" startAt="4"/>
            </a:pPr>
            <a:r>
              <a:rPr lang="en-US" sz="1400" u="sng" dirty="0"/>
              <a:t>If all parameters are presented as a list, sampling without replacement is performed</a:t>
            </a:r>
            <a:r>
              <a:rPr lang="en-US" sz="1400" dirty="0"/>
              <a:t>. </a:t>
            </a:r>
            <a:r>
              <a:rPr lang="en-US" sz="1400" u="sng" dirty="0"/>
              <a:t>If at least one parameter is given as a distribution, sampling with replacement is used</a:t>
            </a:r>
            <a:r>
              <a:rPr lang="en-US" sz="1400" dirty="0"/>
              <a:t>. It is highly recommended to use continuous distributions for continuous parameters</a:t>
            </a:r>
          </a:p>
          <a:p>
            <a:pPr marL="342900" indent="-342900">
              <a:buFont typeface="+mj-lt"/>
              <a:buAutoNum type="arabicPeriod" startAt="4"/>
            </a:pPr>
            <a:r>
              <a:rPr lang="en-US" sz="1400" dirty="0" err="1"/>
              <a:t>Randomsearch</a:t>
            </a:r>
            <a:r>
              <a:rPr lang="en-US" sz="1400" dirty="0"/>
              <a:t> has higher chance of hitting the right combination than </a:t>
            </a:r>
            <a:r>
              <a:rPr lang="en-US" sz="1400" dirty="0" err="1"/>
              <a:t>gridsearch</a:t>
            </a:r>
            <a:r>
              <a:rPr lang="en-US" sz="1400" dirty="0"/>
              <a:t>. Ref: Decision_Tree_Regressor_Concrete_Regularization_GridSearchCV.ipynb</a:t>
            </a:r>
          </a:p>
          <a:p>
            <a:pPr marL="342900" indent="-342900">
              <a:buFont typeface="+mj-lt"/>
              <a:buAutoNum type="arabicPeriod" startAt="4"/>
            </a:pPr>
            <a:endParaRPr lang="en-US" sz="1400" dirty="0"/>
          </a:p>
        </p:txBody>
      </p:sp>
      <p:sp>
        <p:nvSpPr>
          <p:cNvPr id="47" name="Oval 46">
            <a:extLst>
              <a:ext uri="{FF2B5EF4-FFF2-40B4-BE49-F238E27FC236}">
                <a16:creationId xmlns:a16="http://schemas.microsoft.com/office/drawing/2014/main" xmlns="" id="{79FC20F9-DB20-4B3A-BFD3-F1F9ED293F96}"/>
              </a:ext>
            </a:extLst>
          </p:cNvPr>
          <p:cNvSpPr/>
          <p:nvPr/>
        </p:nvSpPr>
        <p:spPr>
          <a:xfrm>
            <a:off x="3277164" y="2658119"/>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C39B3A5D-395F-4A08-A928-5F9D39001675}"/>
              </a:ext>
            </a:extLst>
          </p:cNvPr>
          <p:cNvSpPr/>
          <p:nvPr/>
        </p:nvSpPr>
        <p:spPr>
          <a:xfrm>
            <a:off x="2819400" y="2438400"/>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xmlns="" id="{A0B3834D-E74D-4BB9-9F6E-7FF0A6EEC9E2}"/>
              </a:ext>
            </a:extLst>
          </p:cNvPr>
          <p:cNvSpPr/>
          <p:nvPr/>
        </p:nvSpPr>
        <p:spPr>
          <a:xfrm>
            <a:off x="2971800" y="2590800"/>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xmlns="" id="{5CFF95F4-39E3-4024-A95B-B4932F96D58B}"/>
              </a:ext>
            </a:extLst>
          </p:cNvPr>
          <p:cNvSpPr/>
          <p:nvPr/>
        </p:nvSpPr>
        <p:spPr>
          <a:xfrm>
            <a:off x="2514600" y="2743200"/>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xmlns="" id="{117CF212-35E2-4068-B669-962BE634CE24}"/>
              </a:ext>
            </a:extLst>
          </p:cNvPr>
          <p:cNvSpPr/>
          <p:nvPr/>
        </p:nvSpPr>
        <p:spPr>
          <a:xfrm>
            <a:off x="2667000" y="3118546"/>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4A68C0CE-641A-4014-B4ED-541A443CEA43}"/>
              </a:ext>
            </a:extLst>
          </p:cNvPr>
          <p:cNvSpPr/>
          <p:nvPr/>
        </p:nvSpPr>
        <p:spPr>
          <a:xfrm>
            <a:off x="2438400" y="2209800"/>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xmlns="" id="{F88D2940-A144-4E93-B84A-37210A84B97B}"/>
              </a:ext>
            </a:extLst>
          </p:cNvPr>
          <p:cNvCxnSpPr>
            <a:stCxn id="61" idx="5"/>
            <a:endCxn id="55" idx="1"/>
          </p:cNvCxnSpPr>
          <p:nvPr/>
        </p:nvCxnSpPr>
        <p:spPr>
          <a:xfrm flipV="1">
            <a:off x="2568000" y="1761816"/>
            <a:ext cx="2285871" cy="51785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3" name="Straight Arrow Connector 62">
            <a:extLst>
              <a:ext uri="{FF2B5EF4-FFF2-40B4-BE49-F238E27FC236}">
                <a16:creationId xmlns:a16="http://schemas.microsoft.com/office/drawing/2014/main" xmlns="" id="{37F4920F-7E30-4162-A986-FF59411E0537}"/>
              </a:ext>
            </a:extLst>
          </p:cNvPr>
          <p:cNvCxnSpPr>
            <a:cxnSpLocks/>
            <a:stCxn id="58" idx="0"/>
            <a:endCxn id="55" idx="1"/>
          </p:cNvCxnSpPr>
          <p:nvPr/>
        </p:nvCxnSpPr>
        <p:spPr>
          <a:xfrm flipV="1">
            <a:off x="2590518" y="1761816"/>
            <a:ext cx="2263353" cy="9813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4" name="Straight Arrow Connector 63">
            <a:extLst>
              <a:ext uri="{FF2B5EF4-FFF2-40B4-BE49-F238E27FC236}">
                <a16:creationId xmlns:a16="http://schemas.microsoft.com/office/drawing/2014/main" xmlns="" id="{2E7D4832-6891-421F-B8CA-6340939F6BA9}"/>
              </a:ext>
            </a:extLst>
          </p:cNvPr>
          <p:cNvCxnSpPr>
            <a:cxnSpLocks/>
            <a:endCxn id="55" idx="1"/>
          </p:cNvCxnSpPr>
          <p:nvPr/>
        </p:nvCxnSpPr>
        <p:spPr>
          <a:xfrm flipV="1">
            <a:off x="2922194" y="1761816"/>
            <a:ext cx="1931677" cy="72069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5" name="Straight Arrow Connector 64">
            <a:extLst>
              <a:ext uri="{FF2B5EF4-FFF2-40B4-BE49-F238E27FC236}">
                <a16:creationId xmlns:a16="http://schemas.microsoft.com/office/drawing/2014/main" xmlns="" id="{C6CFB420-4AD6-4B57-9906-D28B46903BCA}"/>
              </a:ext>
            </a:extLst>
          </p:cNvPr>
          <p:cNvCxnSpPr>
            <a:cxnSpLocks/>
            <a:stCxn id="60" idx="5"/>
            <a:endCxn id="55" idx="1"/>
          </p:cNvCxnSpPr>
          <p:nvPr/>
        </p:nvCxnSpPr>
        <p:spPr>
          <a:xfrm flipV="1">
            <a:off x="2796600" y="1761816"/>
            <a:ext cx="2057271" cy="142659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6" name="Straight Arrow Connector 65">
            <a:extLst>
              <a:ext uri="{FF2B5EF4-FFF2-40B4-BE49-F238E27FC236}">
                <a16:creationId xmlns:a16="http://schemas.microsoft.com/office/drawing/2014/main" xmlns="" id="{25F0EA98-EC1F-4BC0-B485-ECE283203A39}"/>
              </a:ext>
            </a:extLst>
          </p:cNvPr>
          <p:cNvCxnSpPr>
            <a:cxnSpLocks/>
            <a:stCxn id="51" idx="5"/>
            <a:endCxn id="55" idx="1"/>
          </p:cNvCxnSpPr>
          <p:nvPr/>
        </p:nvCxnSpPr>
        <p:spPr>
          <a:xfrm flipV="1">
            <a:off x="3101400" y="1761816"/>
            <a:ext cx="1752471" cy="89885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xmlns="" id="{67BC658D-E815-4C72-8714-692F698DEC0B}"/>
              </a:ext>
            </a:extLst>
          </p:cNvPr>
          <p:cNvCxnSpPr>
            <a:cxnSpLocks/>
            <a:endCxn id="55" idx="1"/>
          </p:cNvCxnSpPr>
          <p:nvPr/>
        </p:nvCxnSpPr>
        <p:spPr>
          <a:xfrm flipV="1">
            <a:off x="3140165" y="1761816"/>
            <a:ext cx="1713706" cy="7886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51334095"/>
      </p:ext>
    </p:extLst>
  </p:cSld>
  <p:clrMapOvr>
    <a:masterClrMapping/>
  </p:clrMapOvr>
  <p:transition spd="med">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a:t>Performance Evaluation</a:t>
            </a:r>
          </a:p>
        </p:txBody>
      </p:sp>
    </p:spTree>
    <p:extLst>
      <p:ext uri="{BB962C8B-B14F-4D97-AF65-F5344CB8AC3E}">
        <p14:creationId xmlns:p14="http://schemas.microsoft.com/office/powerpoint/2010/main" val="3702399439"/>
      </p:ext>
    </p:extLst>
  </p:cSld>
  <p:clrMapOvr>
    <a:masterClrMapping/>
  </p:clrMapOvr>
  <p:transition spd="med">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03196" y="1066800"/>
            <a:ext cx="8795664" cy="4573560"/>
          </a:xfrm>
          <a:prstGeom prst="rect">
            <a:avLst/>
          </a:prstGeom>
          <a:noFill/>
        </p:spPr>
        <p:txBody>
          <a:bodyPr wrap="square">
            <a:spAutoFit/>
          </a:bodyPr>
          <a:lstStyle/>
          <a:p>
            <a:pPr marL="854075" lvl="1" indent="-342900" defTabSz="457200" fontAlgn="auto">
              <a:spcBef>
                <a:spcPct val="20000"/>
              </a:spcBef>
              <a:spcAft>
                <a:spcPts val="0"/>
              </a:spcAft>
              <a:buFont typeface="+mj-lt"/>
              <a:buAutoNum type="alphaLcPeriod"/>
            </a:pPr>
            <a:r>
              <a:rPr lang="en-IN" sz="1400" dirty="0"/>
              <a:t>Confusion Matrix – A 2X2 tabular structure reflecting the performance of the model in four blocks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Accuracy – How accurately / cleanly does the model classify the data points. Lesser the false predictions, more the accuracy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Sensitivity  / Recall – How many of the actual True data points are identified as True data points by the model . Remember, False Negatives are those data points which should have been identified as True.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Specificity – How many of the actual Negative data points are identified as negative by the model</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Precision – Among the points identified as Positive by the model, how many are really Positive</a:t>
            </a:r>
          </a:p>
        </p:txBody>
      </p:sp>
      <p:sp>
        <p:nvSpPr>
          <p:cNvPr id="340994" name="Title 2"/>
          <p:cNvSpPr>
            <a:spLocks noGrp="1"/>
          </p:cNvSpPr>
          <p:nvPr>
            <p:ph type="title" idx="4294967295"/>
          </p:nvPr>
        </p:nvSpPr>
        <p:spPr>
          <a:xfrm>
            <a:off x="188682" y="653130"/>
            <a:ext cx="8421918" cy="413670"/>
          </a:xfrm>
          <a:prstGeom prst="rect">
            <a:avLst/>
          </a:prstGeom>
        </p:spPr>
        <p:txBody>
          <a:bodyPr/>
          <a:lstStyle/>
          <a:p>
            <a:pPr marL="0" lvl="1" defTabSz="457200" fontAlgn="auto">
              <a:spcAft>
                <a:spcPts val="0"/>
              </a:spcAft>
            </a:pPr>
            <a:r>
              <a:rPr lang="en-IN" b="1" u="sng" dirty="0"/>
              <a:t>Model performance measures </a:t>
            </a:r>
          </a:p>
        </p:txBody>
      </p:sp>
      <p:graphicFrame>
        <p:nvGraphicFramePr>
          <p:cNvPr id="7" name="Table 6"/>
          <p:cNvGraphicFramePr>
            <a:graphicFrameLocks noGrp="1"/>
          </p:cNvGraphicFramePr>
          <p:nvPr>
            <p:extLst/>
          </p:nvPr>
        </p:nvGraphicFramePr>
        <p:xfrm>
          <a:off x="1524000" y="13716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70840">
                <a:tc>
                  <a:txBody>
                    <a:bodyPr/>
                    <a:lstStyle/>
                    <a:p>
                      <a:r>
                        <a:rPr lang="en-IN" sz="1400" dirty="0"/>
                        <a:t>Confusion</a:t>
                      </a:r>
                      <a:r>
                        <a:rPr lang="en-IN" sz="1400" baseline="0" dirty="0"/>
                        <a:t> Matrix</a:t>
                      </a:r>
                      <a:endParaRPr lang="en-IN" sz="1400" dirty="0"/>
                    </a:p>
                  </a:txBody>
                  <a:tcPr/>
                </a:tc>
                <a:tc>
                  <a:txBody>
                    <a:bodyPr/>
                    <a:lstStyle/>
                    <a:p>
                      <a:r>
                        <a:rPr lang="en-IN" sz="1400" dirty="0"/>
                        <a:t>  Predicted Positive</a:t>
                      </a:r>
                    </a:p>
                  </a:txBody>
                  <a:tcPr/>
                </a:tc>
                <a:tc>
                  <a:txBody>
                    <a:bodyPr/>
                    <a:lstStyle/>
                    <a:p>
                      <a:r>
                        <a:rPr lang="en-IN" sz="1400" dirty="0"/>
                        <a:t>Predicted Negative</a:t>
                      </a:r>
                    </a:p>
                  </a:txBody>
                  <a:tcPr/>
                </a:tc>
                <a:extLst>
                  <a:ext uri="{0D108BD9-81ED-4DB2-BD59-A6C34878D82A}">
                    <a16:rowId xmlns:a16="http://schemas.microsoft.com/office/drawing/2014/main" xmlns="" val="10000"/>
                  </a:ext>
                </a:extLst>
              </a:tr>
              <a:tr h="370840">
                <a:tc>
                  <a:txBody>
                    <a:bodyPr/>
                    <a:lstStyle/>
                    <a:p>
                      <a:r>
                        <a:rPr lang="en-IN" sz="1400" dirty="0"/>
                        <a:t>Actual Positive</a:t>
                      </a:r>
                    </a:p>
                  </a:txBody>
                  <a:tcPr/>
                </a:tc>
                <a:tc>
                  <a:txBody>
                    <a:bodyPr/>
                    <a:lstStyle/>
                    <a:p>
                      <a:r>
                        <a:rPr lang="en-IN" sz="1400" dirty="0"/>
                        <a:t>True Positive</a:t>
                      </a:r>
                    </a:p>
                  </a:txBody>
                  <a:tcPr/>
                </a:tc>
                <a:tc>
                  <a:txBody>
                    <a:bodyPr/>
                    <a:lstStyle/>
                    <a:p>
                      <a:r>
                        <a:rPr lang="en-IN" sz="1400" dirty="0"/>
                        <a:t>False Negative</a:t>
                      </a:r>
                    </a:p>
                  </a:txBody>
                  <a:tcPr/>
                </a:tc>
                <a:extLst>
                  <a:ext uri="{0D108BD9-81ED-4DB2-BD59-A6C34878D82A}">
                    <a16:rowId xmlns:a16="http://schemas.microsoft.com/office/drawing/2014/main" xmlns="" val="10001"/>
                  </a:ext>
                </a:extLst>
              </a:tr>
              <a:tr h="370840">
                <a:tc>
                  <a:txBody>
                    <a:bodyPr/>
                    <a:lstStyle/>
                    <a:p>
                      <a:r>
                        <a:rPr lang="en-IN" sz="1400" dirty="0"/>
                        <a:t>Actual Negative</a:t>
                      </a:r>
                    </a:p>
                  </a:txBody>
                  <a:tcPr/>
                </a:tc>
                <a:tc>
                  <a:txBody>
                    <a:bodyPr/>
                    <a:lstStyle/>
                    <a:p>
                      <a:r>
                        <a:rPr lang="en-IN" sz="1400"/>
                        <a:t>False Positive</a:t>
                      </a:r>
                      <a:endParaRPr lang="en-IN" sz="1400" dirty="0"/>
                    </a:p>
                  </a:txBody>
                  <a:tcPr/>
                </a:tc>
                <a:tc>
                  <a:txBody>
                    <a:bodyPr/>
                    <a:lstStyle/>
                    <a:p>
                      <a:r>
                        <a:rPr lang="en-IN" sz="1400" dirty="0"/>
                        <a:t>True Negative</a:t>
                      </a:r>
                    </a:p>
                  </a:txBody>
                  <a:tcPr/>
                </a:tc>
                <a:extLst>
                  <a:ext uri="{0D108BD9-81ED-4DB2-BD59-A6C34878D82A}">
                    <a16:rowId xmlns:a16="http://schemas.microsoft.com/office/drawing/2014/main" xmlns="" val="10002"/>
                  </a:ext>
                </a:extLst>
              </a:tr>
            </a:tbl>
          </a:graphicData>
        </a:graphic>
      </p:graphicFrame>
      <p:pic>
        <p:nvPicPr>
          <p:cNvPr id="548866" name="Picture 2"/>
          <p:cNvPicPr>
            <a:picLocks noChangeAspect="1" noChangeArrowheads="1"/>
          </p:cNvPicPr>
          <p:nvPr/>
        </p:nvPicPr>
        <p:blipFill>
          <a:blip r:embed="rId2" cstate="print"/>
          <a:srcRect/>
          <a:stretch>
            <a:fillRect/>
          </a:stretch>
        </p:blipFill>
        <p:spPr bwMode="auto">
          <a:xfrm>
            <a:off x="2362200" y="3200400"/>
            <a:ext cx="4581525" cy="304800"/>
          </a:xfrm>
          <a:prstGeom prst="rect">
            <a:avLst/>
          </a:prstGeom>
          <a:noFill/>
          <a:ln w="9525">
            <a:noFill/>
            <a:miter lim="800000"/>
            <a:headEnd/>
            <a:tailEnd/>
          </a:ln>
        </p:spPr>
      </p:pic>
      <p:pic>
        <p:nvPicPr>
          <p:cNvPr id="548867" name="Picture 3"/>
          <p:cNvPicPr>
            <a:picLocks noChangeAspect="1" noChangeArrowheads="1"/>
          </p:cNvPicPr>
          <p:nvPr/>
        </p:nvPicPr>
        <p:blipFill>
          <a:blip r:embed="rId3" cstate="print"/>
          <a:srcRect/>
          <a:stretch>
            <a:fillRect/>
          </a:stretch>
        </p:blipFill>
        <p:spPr bwMode="auto">
          <a:xfrm>
            <a:off x="2362200" y="4191000"/>
            <a:ext cx="2343150" cy="247650"/>
          </a:xfrm>
          <a:prstGeom prst="rect">
            <a:avLst/>
          </a:prstGeom>
          <a:noFill/>
          <a:ln w="9525">
            <a:noFill/>
            <a:miter lim="800000"/>
            <a:headEnd/>
            <a:tailEnd/>
          </a:ln>
        </p:spPr>
      </p:pic>
      <p:pic>
        <p:nvPicPr>
          <p:cNvPr id="548868" name="Picture 4"/>
          <p:cNvPicPr>
            <a:picLocks noChangeAspect="1" noChangeArrowheads="1"/>
          </p:cNvPicPr>
          <p:nvPr/>
        </p:nvPicPr>
        <p:blipFill>
          <a:blip r:embed="rId4" cstate="print"/>
          <a:srcRect/>
          <a:stretch>
            <a:fillRect/>
          </a:stretch>
        </p:blipFill>
        <p:spPr bwMode="auto">
          <a:xfrm>
            <a:off x="2314575" y="5715000"/>
            <a:ext cx="2562225" cy="247650"/>
          </a:xfrm>
          <a:prstGeom prst="rect">
            <a:avLst/>
          </a:prstGeom>
          <a:noFill/>
          <a:ln w="9525">
            <a:noFill/>
            <a:miter lim="800000"/>
            <a:headEnd/>
            <a:tailEnd/>
          </a:ln>
        </p:spPr>
      </p:pic>
      <p:pic>
        <p:nvPicPr>
          <p:cNvPr id="548870" name="Picture 6"/>
          <p:cNvPicPr>
            <a:picLocks noChangeAspect="1" noChangeArrowheads="1"/>
          </p:cNvPicPr>
          <p:nvPr/>
        </p:nvPicPr>
        <p:blipFill>
          <a:blip r:embed="rId5" cstate="print"/>
          <a:srcRect/>
          <a:stretch>
            <a:fillRect/>
          </a:stretch>
        </p:blipFill>
        <p:spPr bwMode="auto">
          <a:xfrm>
            <a:off x="2362200" y="4753777"/>
            <a:ext cx="1523999" cy="504023"/>
          </a:xfrm>
          <a:prstGeom prst="rect">
            <a:avLst/>
          </a:prstGeom>
          <a:noFill/>
          <a:ln w="9525">
            <a:noFill/>
            <a:miter lim="800000"/>
            <a:headEnd/>
            <a:tailEnd/>
          </a:ln>
        </p:spPr>
      </p:pic>
      <p:sp>
        <p:nvSpPr>
          <p:cNvPr id="2" name="TextBox 1">
            <a:extLst>
              <a:ext uri="{FF2B5EF4-FFF2-40B4-BE49-F238E27FC236}">
                <a16:creationId xmlns:a16="http://schemas.microsoft.com/office/drawing/2014/main" xmlns="" id="{1E7C3814-4716-428C-BFFD-3A99820663BE}"/>
              </a:ext>
            </a:extLst>
          </p:cNvPr>
          <p:cNvSpPr txBox="1"/>
          <p:nvPr/>
        </p:nvSpPr>
        <p:spPr>
          <a:xfrm>
            <a:off x="521208" y="5982462"/>
            <a:ext cx="8001000" cy="738664"/>
          </a:xfrm>
          <a:prstGeom prst="rect">
            <a:avLst/>
          </a:prstGeom>
          <a:noFill/>
        </p:spPr>
        <p:txBody>
          <a:bodyPr wrap="square" rtlCol="0">
            <a:spAutoFit/>
          </a:bodyPr>
          <a:lstStyle/>
          <a:p>
            <a:r>
              <a:rPr lang="en-US" dirty="0"/>
              <a:t>Ref: </a:t>
            </a:r>
            <a:r>
              <a:rPr lang="en-US" sz="1200" dirty="0">
                <a:hlinkClick r:id="rId6"/>
              </a:rPr>
              <a:t>http://localhost:8888/notebooks/FMTS/classification_metrics-1.ipynb</a:t>
            </a:r>
            <a:endParaRPr lang="en-US" sz="1200" dirty="0"/>
          </a:p>
          <a:p>
            <a:r>
              <a:rPr lang="en-US" sz="1200" dirty="0">
                <a:hlinkClick r:id="rId7"/>
              </a:rPr>
              <a:t>http://localhost:8888/notebooks/FMTS/ROC_AUC.ipynb</a:t>
            </a:r>
            <a:endParaRPr lang="en-US" sz="1200" dirty="0"/>
          </a:p>
          <a:p>
            <a:endParaRPr lang="en-US" sz="1200" dirty="0"/>
          </a:p>
        </p:txBody>
      </p:sp>
    </p:spTree>
    <p:extLst>
      <p:ext uri="{BB962C8B-B14F-4D97-AF65-F5344CB8AC3E}">
        <p14:creationId xmlns:p14="http://schemas.microsoft.com/office/powerpoint/2010/main" val="3225856103"/>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1066800"/>
            <a:ext cx="8382000" cy="4955203"/>
          </a:xfrm>
          <a:prstGeom prst="rect">
            <a:avLst/>
          </a:prstGeom>
        </p:spPr>
        <p:txBody>
          <a:bodyPr wrap="square">
            <a:spAutoFit/>
          </a:bodyPr>
          <a:lstStyle/>
          <a:p>
            <a:r>
              <a:rPr lang="en-US" b="1" dirty="0"/>
              <a:t>Exploratory data analytics (EDA)</a:t>
            </a:r>
          </a:p>
          <a:p>
            <a:endParaRPr lang="en-US" sz="1400" b="1" i="1" dirty="0"/>
          </a:p>
          <a:p>
            <a:r>
              <a:rPr lang="en-US" u="sng" dirty="0"/>
              <a:t>Imputing missing values using MICE function of </a:t>
            </a:r>
            <a:r>
              <a:rPr lang="en-US" u="sng" dirty="0" err="1"/>
              <a:t>statsmodel</a:t>
            </a:r>
            <a:endParaRPr lang="en-US" u="sng" dirty="0"/>
          </a:p>
          <a:p>
            <a:endParaRPr lang="en-US" sz="1400" dirty="0"/>
          </a:p>
          <a:p>
            <a:pPr marL="342900" indent="-342900">
              <a:buFont typeface="+mj-lt"/>
              <a:buAutoNum type="arabicPeriod"/>
            </a:pPr>
            <a:r>
              <a:rPr lang="en-US" dirty="0"/>
              <a:t>The MICE module in </a:t>
            </a:r>
            <a:r>
              <a:rPr lang="en-US" dirty="0" err="1"/>
              <a:t>statsmodel</a:t>
            </a:r>
            <a:r>
              <a:rPr lang="en-US" dirty="0"/>
              <a:t> package allows models to be fit to a dataset with missing values on the independent and/or dependent variables</a:t>
            </a:r>
          </a:p>
          <a:p>
            <a:pPr marL="342900" indent="-342900">
              <a:buFont typeface="+mj-lt"/>
              <a:buAutoNum type="arabicPeriod"/>
            </a:pPr>
            <a:endParaRPr lang="en-US" dirty="0"/>
          </a:p>
          <a:p>
            <a:pPr marL="342900" indent="-342900">
              <a:buFont typeface="+mj-lt"/>
              <a:buAutoNum type="arabicPeriod"/>
            </a:pPr>
            <a:r>
              <a:rPr lang="en-US" dirty="0"/>
              <a:t>It treats each variable with missing values as the dependent variable in a regression, with some or all of the remaining variables as its predictors. </a:t>
            </a:r>
          </a:p>
          <a:p>
            <a:pPr marL="342900" indent="-342900">
              <a:buFont typeface="+mj-lt"/>
              <a:buAutoNum type="arabicPeriod"/>
            </a:pPr>
            <a:endParaRPr lang="en-US" dirty="0"/>
          </a:p>
          <a:p>
            <a:pPr marL="342900" indent="-342900">
              <a:buFont typeface="+mj-lt"/>
              <a:buAutoNum type="arabicPeriod"/>
            </a:pPr>
            <a:r>
              <a:rPr lang="en-US" dirty="0"/>
              <a:t>It cycles through these models, fitting each in turn, predicting the missing values. Since multiple models are used to predict the same missing value, the predicted values are likely to be different</a:t>
            </a:r>
          </a:p>
          <a:p>
            <a:pPr marL="342900" indent="-342900">
              <a:buFont typeface="+mj-lt"/>
              <a:buAutoNum type="arabicPeriod"/>
            </a:pPr>
            <a:endParaRPr lang="en-US" dirty="0"/>
          </a:p>
          <a:p>
            <a:pPr marL="342900" indent="-342900">
              <a:buFont typeface="+mj-lt"/>
              <a:buAutoNum type="arabicPeriod"/>
            </a:pPr>
            <a:r>
              <a:rPr lang="en-US" dirty="0"/>
              <a:t>It uses a procedure called “predictive mean matching” (PMM) to generate random draws from the predicted value distributions and uses the mean as predicted value</a:t>
            </a:r>
          </a:p>
          <a:p>
            <a:endParaRPr lang="en-US" dirty="0"/>
          </a:p>
        </p:txBody>
      </p:sp>
      <p:sp>
        <p:nvSpPr>
          <p:cNvPr id="2" name="TextBox 1">
            <a:extLst>
              <a:ext uri="{FF2B5EF4-FFF2-40B4-BE49-F238E27FC236}">
                <a16:creationId xmlns:a16="http://schemas.microsoft.com/office/drawing/2014/main" xmlns="" id="{0647050A-1C87-491B-89B9-AB46736A5601}"/>
              </a:ext>
            </a:extLst>
          </p:cNvPr>
          <p:cNvSpPr txBox="1"/>
          <p:nvPr/>
        </p:nvSpPr>
        <p:spPr>
          <a:xfrm>
            <a:off x="762000" y="6096000"/>
            <a:ext cx="7696200" cy="646331"/>
          </a:xfrm>
          <a:prstGeom prst="rect">
            <a:avLst/>
          </a:prstGeom>
          <a:noFill/>
        </p:spPr>
        <p:txBody>
          <a:bodyPr wrap="square" rtlCol="0">
            <a:spAutoFit/>
          </a:bodyPr>
          <a:lstStyle/>
          <a:p>
            <a:r>
              <a:rPr lang="en-US" dirty="0">
                <a:hlinkClick r:id="rId2"/>
              </a:rPr>
              <a:t>https://www.rdocumentation.org/packages/mice/versions/3.3.0/topics/mice</a:t>
            </a:r>
            <a:endParaRPr lang="en-US" dirty="0"/>
          </a:p>
          <a:p>
            <a:endParaRPr lang="en-US" dirty="0">
              <a:solidFill>
                <a:schemeClr val="tx1">
                  <a:lumMod val="50000"/>
                  <a:lumOff val="50000"/>
                </a:schemeClr>
              </a:solidFill>
            </a:endParaRPr>
          </a:p>
        </p:txBody>
      </p:sp>
    </p:spTree>
    <p:extLst>
      <p:ext uri="{BB962C8B-B14F-4D97-AF65-F5344CB8AC3E}">
        <p14:creationId xmlns:p14="http://schemas.microsoft.com/office/powerpoint/2010/main" val="4156913977"/>
      </p:ext>
    </p:extLst>
  </p:cSld>
  <p:clrMapOvr>
    <a:masterClrMapping/>
  </p:clrMapOvr>
  <p:transition spd="med">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xmlns="" id="{9349FBD0-5A5E-4F51-8DA1-3CF6A5DD5961}"/>
              </a:ext>
            </a:extLst>
          </p:cNvPr>
          <p:cNvSpPr/>
          <p:nvPr/>
        </p:nvSpPr>
        <p:spPr>
          <a:xfrm>
            <a:off x="228600" y="1294686"/>
            <a:ext cx="8382000" cy="5304016"/>
          </a:xfrm>
          <a:prstGeom prst="rect">
            <a:avLst/>
          </a:prstGeom>
        </p:spPr>
        <p:txBody>
          <a:bodyPr wrap="square">
            <a:spAutoFit/>
          </a:bodyPr>
          <a:lstStyle/>
          <a:p>
            <a:r>
              <a:rPr lang="en-US" dirty="0"/>
              <a:t>Assume model is identifying defaulters. In this binary classification defaulter class is class of interest and labeled as +</a:t>
            </a:r>
            <a:r>
              <a:rPr lang="en-US" dirty="0" err="1"/>
              <a:t>ive</a:t>
            </a:r>
            <a:r>
              <a:rPr lang="en-US" dirty="0"/>
              <a:t> (positive - 1) class, other class is –</a:t>
            </a:r>
            <a:r>
              <a:rPr lang="en-US" dirty="0" err="1"/>
              <a:t>ve</a:t>
            </a:r>
            <a:r>
              <a:rPr lang="en-US" dirty="0"/>
              <a:t>(negative - 0)</a:t>
            </a:r>
          </a:p>
          <a:p>
            <a:endParaRPr lang="en-US" dirty="0"/>
          </a:p>
          <a:p>
            <a:pPr marL="342900" indent="-342900">
              <a:lnSpc>
                <a:spcPct val="150000"/>
              </a:lnSpc>
              <a:buFont typeface="+mj-lt"/>
              <a:buAutoNum type="arabicPeriod"/>
            </a:pPr>
            <a:r>
              <a:rPr lang="en-US" dirty="0"/>
              <a:t>True Positives - cases where the actual class of the data point and the predicted is same. For e.g. a defaulter (1) predicted as defaulter (1)</a:t>
            </a:r>
          </a:p>
          <a:p>
            <a:pPr marL="342900" indent="-342900">
              <a:lnSpc>
                <a:spcPct val="150000"/>
              </a:lnSpc>
              <a:buFont typeface="+mj-lt"/>
              <a:buAutoNum type="arabicPeriod"/>
            </a:pPr>
            <a:r>
              <a:rPr lang="en-US" dirty="0"/>
              <a:t>True Negatives – cases where the actual class was non-defaulter and the prediction also was non-defaulter</a:t>
            </a:r>
          </a:p>
          <a:p>
            <a:pPr marL="342900" indent="-342900">
              <a:lnSpc>
                <a:spcPct val="150000"/>
              </a:lnSpc>
              <a:buFont typeface="+mj-lt"/>
              <a:buAutoNum type="arabicPeriod"/>
            </a:pPr>
            <a:r>
              <a:rPr lang="en-US" dirty="0"/>
              <a:t>False Positives – cases where actual class was negative (0) but predicted as defaulter (1)</a:t>
            </a:r>
          </a:p>
          <a:p>
            <a:pPr marL="342900" indent="-342900">
              <a:lnSpc>
                <a:spcPct val="150000"/>
              </a:lnSpc>
              <a:buFont typeface="+mj-lt"/>
              <a:buAutoNum type="arabicPeriod"/>
            </a:pPr>
            <a:r>
              <a:rPr lang="en-US" dirty="0"/>
              <a:t>False Negatives – cases where the actual class was positive (1) but predicted as non-defaulter (0)</a:t>
            </a:r>
          </a:p>
          <a:p>
            <a:pPr marL="342900" indent="-342900">
              <a:lnSpc>
                <a:spcPct val="150000"/>
              </a:lnSpc>
              <a:buFont typeface="+mj-lt"/>
              <a:buAutoNum type="arabicPeriod"/>
            </a:pPr>
            <a:r>
              <a:rPr lang="en-US" dirty="0"/>
              <a:t>Ideal scenario will be when all positives are predicted as positives and all negatives are predicted as negatives</a:t>
            </a:r>
          </a:p>
        </p:txBody>
      </p:sp>
      <p:sp>
        <p:nvSpPr>
          <p:cNvPr id="4" name="Title 2">
            <a:extLst>
              <a:ext uri="{FF2B5EF4-FFF2-40B4-BE49-F238E27FC236}">
                <a16:creationId xmlns:a16="http://schemas.microsoft.com/office/drawing/2014/main" xmlns=""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spTree>
    <p:extLst>
      <p:ext uri="{BB962C8B-B14F-4D97-AF65-F5344CB8AC3E}">
        <p14:creationId xmlns:p14="http://schemas.microsoft.com/office/powerpoint/2010/main" val="1111196132"/>
      </p:ext>
    </p:extLst>
  </p:cSld>
  <p:clrMapOvr>
    <a:masterClrMapping/>
  </p:clrMapOvr>
  <p:transition spd="med">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xmlns="" id="{9349FBD0-5A5E-4F51-8DA1-3CF6A5DD5961}"/>
              </a:ext>
            </a:extLst>
          </p:cNvPr>
          <p:cNvSpPr/>
          <p:nvPr/>
        </p:nvSpPr>
        <p:spPr>
          <a:xfrm>
            <a:off x="533400" y="1179681"/>
            <a:ext cx="8382000" cy="5442516"/>
          </a:xfrm>
          <a:prstGeom prst="rect">
            <a:avLst/>
          </a:prstGeom>
        </p:spPr>
        <p:txBody>
          <a:bodyPr wrap="square">
            <a:spAutoFit/>
          </a:bodyPr>
          <a:lstStyle/>
          <a:p>
            <a:pPr marL="342900" indent="-342900">
              <a:lnSpc>
                <a:spcPct val="150000"/>
              </a:lnSpc>
              <a:buFont typeface="+mj-lt"/>
              <a:buAutoNum type="arabicPeriod" startAt="6"/>
            </a:pPr>
            <a:r>
              <a:rPr lang="en-US" dirty="0"/>
              <a:t>In practical world this will never be the case. There will be some false positives and false negatives</a:t>
            </a:r>
          </a:p>
          <a:p>
            <a:pPr marL="342900" indent="-342900">
              <a:lnSpc>
                <a:spcPct val="150000"/>
              </a:lnSpc>
              <a:buFont typeface="+mj-lt"/>
              <a:buAutoNum type="arabicPeriod" startAt="6"/>
            </a:pPr>
            <a:r>
              <a:rPr lang="en-US" dirty="0"/>
              <a:t>Our objective will be to minimize both but the problem is, when we minimize one the other will increase and vice versa!</a:t>
            </a:r>
          </a:p>
          <a:p>
            <a:pPr marL="342900" indent="-342900">
              <a:lnSpc>
                <a:spcPct val="150000"/>
              </a:lnSpc>
              <a:buFont typeface="+mj-lt"/>
              <a:buAutoNum type="arabicPeriod" startAt="6"/>
            </a:pPr>
            <a:r>
              <a:rPr lang="en-US" dirty="0"/>
              <a:t>The problem is in the overlap region in the distributions</a:t>
            </a:r>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r>
              <a:rPr lang="en-US" dirty="0"/>
              <a:t>Objective will be to minimize one of the error types, either the false positive or false negative</a:t>
            </a:r>
          </a:p>
          <a:p>
            <a:pPr>
              <a:lnSpc>
                <a:spcPct val="150000"/>
              </a:lnSpc>
            </a:pPr>
            <a:endParaRPr lang="en-US" dirty="0"/>
          </a:p>
        </p:txBody>
      </p:sp>
      <p:sp>
        <p:nvSpPr>
          <p:cNvPr id="4" name="Title 2">
            <a:extLst>
              <a:ext uri="{FF2B5EF4-FFF2-40B4-BE49-F238E27FC236}">
                <a16:creationId xmlns:a16="http://schemas.microsoft.com/office/drawing/2014/main" xmlns=""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grpSp>
        <p:nvGrpSpPr>
          <p:cNvPr id="48" name="Group 47">
            <a:extLst>
              <a:ext uri="{FF2B5EF4-FFF2-40B4-BE49-F238E27FC236}">
                <a16:creationId xmlns:a16="http://schemas.microsoft.com/office/drawing/2014/main" xmlns="" id="{A4C70132-7BDD-44D2-B0CF-5FA0E92C2185}"/>
              </a:ext>
            </a:extLst>
          </p:cNvPr>
          <p:cNvGrpSpPr/>
          <p:nvPr/>
        </p:nvGrpSpPr>
        <p:grpSpPr>
          <a:xfrm>
            <a:off x="3048000" y="3388525"/>
            <a:ext cx="3883073" cy="2021675"/>
            <a:chOff x="3048000" y="3388525"/>
            <a:chExt cx="3883073" cy="2021675"/>
          </a:xfrm>
        </p:grpSpPr>
        <p:pic>
          <p:nvPicPr>
            <p:cNvPr id="2" name="Picture 1">
              <a:extLst>
                <a:ext uri="{FF2B5EF4-FFF2-40B4-BE49-F238E27FC236}">
                  <a16:creationId xmlns:a16="http://schemas.microsoft.com/office/drawing/2014/main" xmlns="" id="{CEC6DC1A-E733-44D6-A050-EA13FE6C790F}"/>
                </a:ext>
              </a:extLst>
            </p:cNvPr>
            <p:cNvPicPr>
              <a:picLocks noChangeAspect="1"/>
            </p:cNvPicPr>
            <p:nvPr/>
          </p:nvPicPr>
          <p:blipFill>
            <a:blip r:embed="rId3"/>
            <a:stretch>
              <a:fillRect/>
            </a:stretch>
          </p:blipFill>
          <p:spPr>
            <a:xfrm>
              <a:off x="3048000" y="3675855"/>
              <a:ext cx="2549573" cy="1457345"/>
            </a:xfrm>
            <a:prstGeom prst="rect">
              <a:avLst/>
            </a:prstGeom>
          </p:spPr>
        </p:pic>
        <p:sp>
          <p:nvSpPr>
            <p:cNvPr id="3" name="TextBox 2">
              <a:extLst>
                <a:ext uri="{FF2B5EF4-FFF2-40B4-BE49-F238E27FC236}">
                  <a16:creationId xmlns:a16="http://schemas.microsoft.com/office/drawing/2014/main" xmlns="" id="{59310D4D-0975-4254-A094-DD0B7574DA96}"/>
                </a:ext>
              </a:extLst>
            </p:cNvPr>
            <p:cNvSpPr txBox="1"/>
            <p:nvPr/>
          </p:nvSpPr>
          <p:spPr>
            <a:xfrm>
              <a:off x="3581400" y="5133201"/>
              <a:ext cx="990600" cy="276999"/>
            </a:xfrm>
            <a:prstGeom prst="rect">
              <a:avLst/>
            </a:prstGeom>
            <a:noFill/>
          </p:spPr>
          <p:txBody>
            <a:bodyPr wrap="square" rtlCol="0">
              <a:spAutoFit/>
            </a:bodyPr>
            <a:lstStyle/>
            <a:p>
              <a:r>
                <a:rPr lang="en-US" sz="1200" dirty="0"/>
                <a:t>Attribute x</a:t>
              </a:r>
            </a:p>
          </p:txBody>
        </p:sp>
        <p:sp>
          <p:nvSpPr>
            <p:cNvPr id="7" name="TextBox 6">
              <a:extLst>
                <a:ext uri="{FF2B5EF4-FFF2-40B4-BE49-F238E27FC236}">
                  <a16:creationId xmlns:a16="http://schemas.microsoft.com/office/drawing/2014/main" xmlns="" id="{25918310-C99C-4026-8FD6-C04DED9159D3}"/>
                </a:ext>
              </a:extLst>
            </p:cNvPr>
            <p:cNvSpPr txBox="1"/>
            <p:nvPr/>
          </p:nvSpPr>
          <p:spPr>
            <a:xfrm>
              <a:off x="3086100" y="3914001"/>
              <a:ext cx="990600" cy="276999"/>
            </a:xfrm>
            <a:prstGeom prst="rect">
              <a:avLst/>
            </a:prstGeom>
            <a:noFill/>
          </p:spPr>
          <p:txBody>
            <a:bodyPr wrap="square" rtlCol="0">
              <a:spAutoFit/>
            </a:bodyPr>
            <a:lstStyle/>
            <a:p>
              <a:r>
                <a:rPr lang="en-US" sz="1200" dirty="0"/>
                <a:t>Non-default</a:t>
              </a:r>
            </a:p>
          </p:txBody>
        </p:sp>
        <p:sp>
          <p:nvSpPr>
            <p:cNvPr id="8" name="TextBox 7">
              <a:extLst>
                <a:ext uri="{FF2B5EF4-FFF2-40B4-BE49-F238E27FC236}">
                  <a16:creationId xmlns:a16="http://schemas.microsoft.com/office/drawing/2014/main" xmlns="" id="{0FF85D4C-510D-47A8-8EEF-535A92666059}"/>
                </a:ext>
              </a:extLst>
            </p:cNvPr>
            <p:cNvSpPr txBox="1"/>
            <p:nvPr/>
          </p:nvSpPr>
          <p:spPr>
            <a:xfrm>
              <a:off x="4872109" y="3968663"/>
              <a:ext cx="990600" cy="276999"/>
            </a:xfrm>
            <a:prstGeom prst="rect">
              <a:avLst/>
            </a:prstGeom>
            <a:noFill/>
          </p:spPr>
          <p:txBody>
            <a:bodyPr wrap="square" rtlCol="0">
              <a:spAutoFit/>
            </a:bodyPr>
            <a:lstStyle/>
            <a:p>
              <a:r>
                <a:rPr lang="en-US" sz="1200" dirty="0"/>
                <a:t>Default</a:t>
              </a:r>
            </a:p>
          </p:txBody>
        </p:sp>
        <p:sp>
          <p:nvSpPr>
            <p:cNvPr id="9" name="Oval 8">
              <a:extLst>
                <a:ext uri="{FF2B5EF4-FFF2-40B4-BE49-F238E27FC236}">
                  <a16:creationId xmlns:a16="http://schemas.microsoft.com/office/drawing/2014/main" xmlns="" id="{A70193A6-4DE4-4F82-B688-11AF0C3A01B5}"/>
                </a:ext>
              </a:extLst>
            </p:cNvPr>
            <p:cNvSpPr/>
            <p:nvPr/>
          </p:nvSpPr>
          <p:spPr>
            <a:xfrm>
              <a:off x="4248110" y="45640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E88C69A5-D813-49DD-929B-A7ACC68CC227}"/>
                </a:ext>
              </a:extLst>
            </p:cNvPr>
            <p:cNvSpPr/>
            <p:nvPr/>
          </p:nvSpPr>
          <p:spPr>
            <a:xfrm>
              <a:off x="4520184" y="4034975"/>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E3BED545-63C6-40BE-A444-9E1F308C7EBB}"/>
                </a:ext>
              </a:extLst>
            </p:cNvPr>
            <p:cNvSpPr/>
            <p:nvPr/>
          </p:nvSpPr>
          <p:spPr>
            <a:xfrm>
              <a:off x="4482084" y="4810360"/>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05638510-5DB2-49FE-B804-E0AD6FDDC232}"/>
                </a:ext>
              </a:extLst>
            </p:cNvPr>
            <p:cNvSpPr/>
            <p:nvPr/>
          </p:nvSpPr>
          <p:spPr>
            <a:xfrm>
              <a:off x="4267200" y="47926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1F721BAD-9F23-4F65-A199-A56B72BE477A}"/>
                </a:ext>
              </a:extLst>
            </p:cNvPr>
            <p:cNvSpPr/>
            <p:nvPr/>
          </p:nvSpPr>
          <p:spPr>
            <a:xfrm>
              <a:off x="4114800" y="47164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32FC08DA-551A-4A8E-92F3-2EE7404CD231}"/>
                </a:ext>
              </a:extLst>
            </p:cNvPr>
            <p:cNvSpPr/>
            <p:nvPr/>
          </p:nvSpPr>
          <p:spPr>
            <a:xfrm>
              <a:off x="4038600" y="4295001"/>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B0383FB1-BBC0-4E89-8697-60A7AC840AEA}"/>
                </a:ext>
              </a:extLst>
            </p:cNvPr>
            <p:cNvSpPr/>
            <p:nvPr/>
          </p:nvSpPr>
          <p:spPr>
            <a:xfrm>
              <a:off x="4038600" y="4066401"/>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8CF6764B-685C-46EF-A24D-BB16294D78C1}"/>
                </a:ext>
              </a:extLst>
            </p:cNvPr>
            <p:cNvSpPr/>
            <p:nvPr/>
          </p:nvSpPr>
          <p:spPr>
            <a:xfrm>
              <a:off x="3886200" y="4218801"/>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7344F2E1-74F9-42DF-A542-E6732AB01F0A}"/>
                </a:ext>
              </a:extLst>
            </p:cNvPr>
            <p:cNvSpPr/>
            <p:nvPr/>
          </p:nvSpPr>
          <p:spPr>
            <a:xfrm>
              <a:off x="3886200" y="44116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D21E7EB0-DADE-4418-AB84-88FFCD273003}"/>
                </a:ext>
              </a:extLst>
            </p:cNvPr>
            <p:cNvSpPr/>
            <p:nvPr/>
          </p:nvSpPr>
          <p:spPr>
            <a:xfrm>
              <a:off x="3810000" y="45640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8E2F476E-BA97-4A9D-93D1-372C6265E06C}"/>
                </a:ext>
              </a:extLst>
            </p:cNvPr>
            <p:cNvSpPr/>
            <p:nvPr/>
          </p:nvSpPr>
          <p:spPr>
            <a:xfrm>
              <a:off x="3657600" y="47164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17A71715-2934-4851-8FEB-63430D2326AF}"/>
                </a:ext>
              </a:extLst>
            </p:cNvPr>
            <p:cNvSpPr/>
            <p:nvPr/>
          </p:nvSpPr>
          <p:spPr>
            <a:xfrm>
              <a:off x="3962400" y="44878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B212F3C2-21E2-48B3-840F-23A608689912}"/>
                </a:ext>
              </a:extLst>
            </p:cNvPr>
            <p:cNvSpPr/>
            <p:nvPr/>
          </p:nvSpPr>
          <p:spPr>
            <a:xfrm>
              <a:off x="4038600" y="47926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A642C8FB-9ACC-4BF2-8525-4810D086C24E}"/>
                </a:ext>
              </a:extLst>
            </p:cNvPr>
            <p:cNvSpPr/>
            <p:nvPr/>
          </p:nvSpPr>
          <p:spPr>
            <a:xfrm>
              <a:off x="4726646" y="4479983"/>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A9CC1B14-F2EB-40B2-BB77-865D0A8F1908}"/>
                </a:ext>
              </a:extLst>
            </p:cNvPr>
            <p:cNvSpPr/>
            <p:nvPr/>
          </p:nvSpPr>
          <p:spPr>
            <a:xfrm>
              <a:off x="4501896" y="429975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xmlns="" id="{58418358-9E22-4AD7-A27B-3D3924EB2088}"/>
                </a:ext>
              </a:extLst>
            </p:cNvPr>
            <p:cNvSpPr/>
            <p:nvPr/>
          </p:nvSpPr>
          <p:spPr>
            <a:xfrm>
              <a:off x="4608556" y="4424162"/>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6DC400E1-CC80-4D0D-B79A-2C081EE96AD3}"/>
                </a:ext>
              </a:extLst>
            </p:cNvPr>
            <p:cNvSpPr/>
            <p:nvPr/>
          </p:nvSpPr>
          <p:spPr>
            <a:xfrm>
              <a:off x="4262227" y="4396188"/>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xmlns="" id="{E1C0F97A-EAB0-475C-953D-F8310F125DD2}"/>
                </a:ext>
              </a:extLst>
            </p:cNvPr>
            <p:cNvSpPr/>
            <p:nvPr/>
          </p:nvSpPr>
          <p:spPr>
            <a:xfrm>
              <a:off x="3899916" y="4853805"/>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xmlns="" id="{F4A9884E-849E-4D18-93DB-4FA58BE7E5B0}"/>
                </a:ext>
              </a:extLst>
            </p:cNvPr>
            <p:cNvSpPr/>
            <p:nvPr/>
          </p:nvSpPr>
          <p:spPr>
            <a:xfrm>
              <a:off x="4443984" y="4639672"/>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BEA0AF63-43AA-4B1E-8CC8-1000D8DD3690}"/>
                </a:ext>
              </a:extLst>
            </p:cNvPr>
            <p:cNvSpPr/>
            <p:nvPr/>
          </p:nvSpPr>
          <p:spPr>
            <a:xfrm>
              <a:off x="4879046" y="4632383"/>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D4F33A37-25FD-4B64-86ED-766BA784F21D}"/>
                </a:ext>
              </a:extLst>
            </p:cNvPr>
            <p:cNvSpPr/>
            <p:nvPr/>
          </p:nvSpPr>
          <p:spPr>
            <a:xfrm>
              <a:off x="4876800" y="4784783"/>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ABC8DC48-6A3F-4C38-BD3E-0E0531D3EC62}"/>
                </a:ext>
              </a:extLst>
            </p:cNvPr>
            <p:cNvSpPr/>
            <p:nvPr/>
          </p:nvSpPr>
          <p:spPr>
            <a:xfrm>
              <a:off x="4724400" y="467600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xmlns="" id="{A7E9FFB5-9C37-48F8-88DA-13408819AB61}"/>
                </a:ext>
              </a:extLst>
            </p:cNvPr>
            <p:cNvSpPr/>
            <p:nvPr/>
          </p:nvSpPr>
          <p:spPr>
            <a:xfrm>
              <a:off x="4572000" y="459980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xmlns="" id="{DA20790F-92F4-4CDE-8EDE-A6395D2E87AA}"/>
                </a:ext>
              </a:extLst>
            </p:cNvPr>
            <p:cNvSpPr/>
            <p:nvPr/>
          </p:nvSpPr>
          <p:spPr>
            <a:xfrm>
              <a:off x="4572000" y="4183076"/>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xmlns="" id="{C916A1F4-BFA9-42BD-8EAD-C7BF1659EBDC}"/>
                </a:ext>
              </a:extLst>
            </p:cNvPr>
            <p:cNvSpPr/>
            <p:nvPr/>
          </p:nvSpPr>
          <p:spPr>
            <a:xfrm>
              <a:off x="4419600" y="414260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xmlns="" id="{0ED0FADF-ECA7-460C-A436-F0DB19491679}"/>
                </a:ext>
              </a:extLst>
            </p:cNvPr>
            <p:cNvSpPr/>
            <p:nvPr/>
          </p:nvSpPr>
          <p:spPr>
            <a:xfrm>
              <a:off x="4495800" y="4487876"/>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xmlns="" id="{91C6D6B5-8DAD-4534-A012-591BFF2A3F5F}"/>
                </a:ext>
              </a:extLst>
            </p:cNvPr>
            <p:cNvSpPr/>
            <p:nvPr/>
          </p:nvSpPr>
          <p:spPr>
            <a:xfrm>
              <a:off x="3956304" y="4383875"/>
              <a:ext cx="615696" cy="749326"/>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xmlns="" id="{68112EA4-122D-4C11-BBA6-7DC772BE3F9D}"/>
                </a:ext>
              </a:extLst>
            </p:cNvPr>
            <p:cNvCxnSpPr>
              <a:cxnSpLocks/>
              <a:stCxn id="27" idx="4"/>
            </p:cNvCxnSpPr>
            <p:nvPr/>
          </p:nvCxnSpPr>
          <p:spPr>
            <a:xfrm flipV="1">
              <a:off x="4482084" y="4383875"/>
              <a:ext cx="1380625" cy="36772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xmlns="" id="{1C8ECFB6-9457-4D2F-858B-6001EBB67A9F}"/>
                </a:ext>
              </a:extLst>
            </p:cNvPr>
            <p:cNvSpPr txBox="1"/>
            <p:nvPr/>
          </p:nvSpPr>
          <p:spPr>
            <a:xfrm>
              <a:off x="5788073" y="4197096"/>
              <a:ext cx="1143000" cy="461665"/>
            </a:xfrm>
            <a:prstGeom prst="rect">
              <a:avLst/>
            </a:prstGeom>
            <a:noFill/>
          </p:spPr>
          <p:txBody>
            <a:bodyPr wrap="square" rtlCol="0">
              <a:spAutoFit/>
            </a:bodyPr>
            <a:lstStyle/>
            <a:p>
              <a:r>
                <a:rPr lang="en-US" sz="1200" dirty="0"/>
                <a:t>Problem region</a:t>
              </a:r>
            </a:p>
          </p:txBody>
        </p:sp>
        <p:cxnSp>
          <p:nvCxnSpPr>
            <p:cNvPr id="42" name="Straight Connector 41">
              <a:extLst>
                <a:ext uri="{FF2B5EF4-FFF2-40B4-BE49-F238E27FC236}">
                  <a16:creationId xmlns:a16="http://schemas.microsoft.com/office/drawing/2014/main" xmlns="" id="{F4C77D39-1823-46CC-AFA0-8C2286431314}"/>
                </a:ext>
              </a:extLst>
            </p:cNvPr>
            <p:cNvCxnSpPr>
              <a:cxnSpLocks/>
            </p:cNvCxnSpPr>
            <p:nvPr/>
          </p:nvCxnSpPr>
          <p:spPr>
            <a:xfrm flipH="1">
              <a:off x="4293108" y="3672671"/>
              <a:ext cx="20634" cy="135652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xmlns="" id="{814443C0-51B9-4357-8F38-5B444E79F67D}"/>
                </a:ext>
              </a:extLst>
            </p:cNvPr>
            <p:cNvSpPr txBox="1"/>
            <p:nvPr/>
          </p:nvSpPr>
          <p:spPr>
            <a:xfrm>
              <a:off x="3864062" y="3388525"/>
              <a:ext cx="1356281" cy="307777"/>
            </a:xfrm>
            <a:prstGeom prst="rect">
              <a:avLst/>
            </a:prstGeom>
            <a:noFill/>
          </p:spPr>
          <p:txBody>
            <a:bodyPr wrap="square" rtlCol="0">
              <a:spAutoFit/>
            </a:bodyPr>
            <a:lstStyle/>
            <a:p>
              <a:r>
                <a:rPr lang="en-US" sz="1400" dirty="0"/>
                <a:t>Threshold</a:t>
              </a:r>
            </a:p>
          </p:txBody>
        </p:sp>
      </p:grpSp>
    </p:spTree>
    <p:extLst>
      <p:ext uri="{BB962C8B-B14F-4D97-AF65-F5344CB8AC3E}">
        <p14:creationId xmlns:p14="http://schemas.microsoft.com/office/powerpoint/2010/main" val="2086954849"/>
      </p:ext>
    </p:extLst>
  </p:cSld>
  <p:clrMapOvr>
    <a:masterClrMapping/>
  </p:clrMapOvr>
  <p:transition spd="med">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73EF48-1E4A-49CA-B0CC-83491BB138BD}"/>
              </a:ext>
            </a:extLst>
          </p:cNvPr>
          <p:cNvSpPr txBox="1"/>
          <p:nvPr/>
        </p:nvSpPr>
        <p:spPr>
          <a:xfrm>
            <a:off x="228600" y="25908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xmlns="" id="{9349FBD0-5A5E-4F51-8DA1-3CF6A5DD5961}"/>
              </a:ext>
            </a:extLst>
          </p:cNvPr>
          <p:cNvSpPr/>
          <p:nvPr/>
        </p:nvSpPr>
        <p:spPr>
          <a:xfrm>
            <a:off x="533400" y="1186884"/>
            <a:ext cx="8382000" cy="5027017"/>
          </a:xfrm>
          <a:prstGeom prst="rect">
            <a:avLst/>
          </a:prstGeom>
        </p:spPr>
        <p:txBody>
          <a:bodyPr wrap="square">
            <a:spAutoFit/>
          </a:bodyPr>
          <a:lstStyle/>
          <a:p>
            <a:pPr marL="342900" indent="-342900">
              <a:lnSpc>
                <a:spcPct val="150000"/>
              </a:lnSpc>
              <a:buFont typeface="+mj-lt"/>
              <a:buAutoNum type="arabicPeriod" startAt="10"/>
            </a:pPr>
            <a:r>
              <a:rPr lang="en-US" dirty="0"/>
              <a:t>Minimize false negatives -  if predicting a positive case as negative is going to be more detrimental for e.g. predicting a cancer patient (positive) as non-cancer (negative)</a:t>
            </a:r>
          </a:p>
          <a:p>
            <a:pPr marL="342900" indent="-342900">
              <a:lnSpc>
                <a:spcPct val="150000"/>
              </a:lnSpc>
              <a:buFont typeface="+mj-lt"/>
              <a:buAutoNum type="arabicPeriod" startAt="10"/>
            </a:pPr>
            <a:r>
              <a:rPr lang="en-US" dirty="0"/>
              <a:t>Minimize false positives – if predicting a negative as positive is going to be more detrimental for e.g. predicting a boss’s mail as spam! </a:t>
            </a:r>
          </a:p>
          <a:p>
            <a:pPr marL="342900" indent="-342900">
              <a:lnSpc>
                <a:spcPct val="150000"/>
              </a:lnSpc>
              <a:buFont typeface="+mj-lt"/>
              <a:buAutoNum type="arabicPeriod" startAt="10"/>
            </a:pPr>
            <a:r>
              <a:rPr lang="en-US" dirty="0"/>
              <a:t>Accuracy – over all correct predictions from all the classes to total number of cases. Should rely on this metrics only when all classes are equally represented. Not reliable if class representation is lopsided as algorithms are biased towards over represented class </a:t>
            </a:r>
          </a:p>
          <a:p>
            <a:pPr marL="342900" indent="-342900">
              <a:lnSpc>
                <a:spcPct val="150000"/>
              </a:lnSpc>
              <a:buFont typeface="+mj-lt"/>
              <a:buAutoNum type="arabicPeriod" startAt="10"/>
            </a:pPr>
            <a:r>
              <a:rPr lang="en-US" dirty="0"/>
              <a:t>Precision -  TP/ TP+ FP. When we focus on minimizing false negatives, TP will increase but along with it FP will also increase. How much increase in TP starts hurting (due to increase in FP) ?</a:t>
            </a:r>
          </a:p>
        </p:txBody>
      </p:sp>
      <p:sp>
        <p:nvSpPr>
          <p:cNvPr id="4" name="Title 2">
            <a:extLst>
              <a:ext uri="{FF2B5EF4-FFF2-40B4-BE49-F238E27FC236}">
                <a16:creationId xmlns:a16="http://schemas.microsoft.com/office/drawing/2014/main" xmlns=""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spTree>
    <p:extLst>
      <p:ext uri="{BB962C8B-B14F-4D97-AF65-F5344CB8AC3E}">
        <p14:creationId xmlns:p14="http://schemas.microsoft.com/office/powerpoint/2010/main" val="1576745735"/>
      </p:ext>
    </p:extLst>
  </p:cSld>
  <p:clrMapOvr>
    <a:masterClrMapping/>
  </p:clrMapOvr>
  <p:transition spd="med">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73EF48-1E4A-49CA-B0CC-83491BB138BD}"/>
              </a:ext>
            </a:extLst>
          </p:cNvPr>
          <p:cNvSpPr txBox="1"/>
          <p:nvPr/>
        </p:nvSpPr>
        <p:spPr>
          <a:xfrm>
            <a:off x="228600" y="25908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xmlns="" id="{9349FBD0-5A5E-4F51-8DA1-3CF6A5DD5961}"/>
              </a:ext>
            </a:extLst>
          </p:cNvPr>
          <p:cNvSpPr/>
          <p:nvPr/>
        </p:nvSpPr>
        <p:spPr>
          <a:xfrm>
            <a:off x="533400" y="1186884"/>
            <a:ext cx="8382000" cy="2534027"/>
          </a:xfrm>
          <a:prstGeom prst="rect">
            <a:avLst/>
          </a:prstGeom>
        </p:spPr>
        <p:txBody>
          <a:bodyPr wrap="square">
            <a:spAutoFit/>
          </a:bodyPr>
          <a:lstStyle/>
          <a:p>
            <a:pPr marL="342900" indent="-342900">
              <a:lnSpc>
                <a:spcPct val="150000"/>
              </a:lnSpc>
              <a:buFont typeface="+mj-lt"/>
              <a:buAutoNum type="arabicPeriod" startAt="14"/>
            </a:pPr>
            <a:r>
              <a:rPr lang="en-US" dirty="0"/>
              <a:t>Recall – TP / TP + FN :  when we reduce FN to increase TP, how much we gain ?  Recall and precision will oppose each other. We want recall to be as close to 1 as possible without precision being too bad</a:t>
            </a:r>
          </a:p>
          <a:p>
            <a:pPr marL="342900" indent="-342900">
              <a:lnSpc>
                <a:spcPct val="150000"/>
              </a:lnSpc>
              <a:buFont typeface="+mj-lt"/>
              <a:buAutoNum type="arabicPeriod" startAt="14"/>
            </a:pPr>
            <a:endParaRPr lang="en-US" dirty="0"/>
          </a:p>
          <a:p>
            <a:pPr marL="342900" indent="-342900">
              <a:lnSpc>
                <a:spcPct val="150000"/>
              </a:lnSpc>
              <a:buFont typeface="+mj-lt"/>
              <a:buAutoNum type="arabicPeriod" startAt="14"/>
            </a:pPr>
            <a:r>
              <a:rPr lang="en-US" dirty="0"/>
              <a:t>To compare models, we use ROC AUC that gives us the optimal combination of these metrics</a:t>
            </a:r>
          </a:p>
        </p:txBody>
      </p:sp>
      <p:sp>
        <p:nvSpPr>
          <p:cNvPr id="4" name="Title 2">
            <a:extLst>
              <a:ext uri="{FF2B5EF4-FFF2-40B4-BE49-F238E27FC236}">
                <a16:creationId xmlns:a16="http://schemas.microsoft.com/office/drawing/2014/main" xmlns=""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spTree>
    <p:extLst>
      <p:ext uri="{BB962C8B-B14F-4D97-AF65-F5344CB8AC3E}">
        <p14:creationId xmlns:p14="http://schemas.microsoft.com/office/powerpoint/2010/main" val="4057851842"/>
      </p:ext>
    </p:extLst>
  </p:cSld>
  <p:clrMapOvr>
    <a:masterClrMapping/>
  </p:clrMapOvr>
  <p:transition spd="med">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4818" name="Picture 2"/>
          <p:cNvPicPr>
            <a:picLocks noChangeAspect="1" noChangeArrowheads="1"/>
          </p:cNvPicPr>
          <p:nvPr/>
        </p:nvPicPr>
        <p:blipFill>
          <a:blip r:embed="rId2" cstate="print"/>
          <a:srcRect/>
          <a:stretch>
            <a:fillRect/>
          </a:stretch>
        </p:blipFill>
        <p:spPr bwMode="auto">
          <a:xfrm>
            <a:off x="5673433" y="1066800"/>
            <a:ext cx="2868562" cy="2514600"/>
          </a:xfrm>
          <a:prstGeom prst="rect">
            <a:avLst/>
          </a:prstGeom>
          <a:noFill/>
          <a:ln w="9525">
            <a:noFill/>
            <a:miter lim="800000"/>
            <a:headEnd/>
            <a:tailEnd/>
          </a:ln>
        </p:spPr>
      </p:pic>
      <p:sp>
        <p:nvSpPr>
          <p:cNvPr id="4" name="Rectangle 3"/>
          <p:cNvSpPr txBox="1">
            <a:spLocks noChangeArrowheads="1"/>
          </p:cNvSpPr>
          <p:nvPr/>
        </p:nvSpPr>
        <p:spPr>
          <a:xfrm>
            <a:off x="203196" y="1066800"/>
            <a:ext cx="5401632" cy="4013406"/>
          </a:xfrm>
          <a:prstGeom prst="rect">
            <a:avLst/>
          </a:prstGeom>
          <a:noFill/>
        </p:spPr>
        <p:txBody>
          <a:bodyPr wrap="square">
            <a:spAutoFit/>
          </a:bodyPr>
          <a:lstStyle/>
          <a:p>
            <a:pPr marL="911225" lvl="1" indent="-400050" defTabSz="457200" fontAlgn="auto">
              <a:spcBef>
                <a:spcPct val="20000"/>
              </a:spcBef>
              <a:spcAft>
                <a:spcPts val="0"/>
              </a:spcAft>
              <a:buFont typeface="+mj-lt"/>
              <a:buAutoNum type="alphaLcPeriod"/>
            </a:pPr>
            <a:endParaRPr lang="en-IN" sz="1400" dirty="0"/>
          </a:p>
          <a:p>
            <a:pPr marL="53975" defTabSz="457200" fontAlgn="auto">
              <a:spcBef>
                <a:spcPct val="20000"/>
              </a:spcBef>
              <a:spcAft>
                <a:spcPts val="0"/>
              </a:spcAft>
            </a:pPr>
            <a:r>
              <a:rPr lang="en-IN" sz="1400" dirty="0"/>
              <a:t>A technique for visualizing classifier performance  </a:t>
            </a:r>
          </a:p>
          <a:p>
            <a:pPr marL="911225" lvl="1" indent="-400050" defTabSz="457200" fontAlgn="auto">
              <a:spcBef>
                <a:spcPct val="20000"/>
              </a:spcBef>
              <a:spcAft>
                <a:spcPts val="0"/>
              </a:spcAft>
              <a:buFont typeface="+mj-lt"/>
              <a:buAutoNum type="alphaLcPeriod"/>
            </a:pPr>
            <a:r>
              <a:rPr lang="en-IN" sz="1400" dirty="0"/>
              <a:t>It is a graph between TP rate and FP rates</a:t>
            </a:r>
          </a:p>
          <a:p>
            <a:pPr marL="1368425" lvl="2" indent="-400050" defTabSz="457200" fontAlgn="auto">
              <a:spcBef>
                <a:spcPct val="20000"/>
              </a:spcBef>
              <a:spcAft>
                <a:spcPts val="0"/>
              </a:spcAft>
              <a:buFont typeface="+mj-lt"/>
              <a:buAutoNum type="romanUcPeriod"/>
            </a:pPr>
            <a:r>
              <a:rPr lang="en-IN" sz="1400" dirty="0"/>
              <a:t>TP rate =  TP / total positive</a:t>
            </a:r>
          </a:p>
          <a:p>
            <a:pPr marL="1368425" lvl="2" indent="-400050" defTabSz="457200" fontAlgn="auto">
              <a:spcBef>
                <a:spcPct val="20000"/>
              </a:spcBef>
              <a:spcAft>
                <a:spcPts val="0"/>
              </a:spcAft>
              <a:buFont typeface="+mj-lt"/>
              <a:buAutoNum type="romanUcPeriod"/>
            </a:pPr>
            <a:r>
              <a:rPr lang="en-IN" sz="1400" dirty="0"/>
              <a:t>FP  rate = FP / total negative</a:t>
            </a:r>
          </a:p>
          <a:p>
            <a:pPr marL="854075" lvl="1" indent="-342900" defTabSz="457200" fontAlgn="auto">
              <a:spcBef>
                <a:spcPct val="20000"/>
              </a:spcBef>
              <a:spcAft>
                <a:spcPts val="0"/>
              </a:spcAft>
              <a:buFont typeface="+mj-lt"/>
              <a:buAutoNum type="alphaLcPeriod"/>
            </a:pPr>
            <a:r>
              <a:rPr lang="en-IN" sz="1400" dirty="0"/>
              <a:t>ROC graph is a trade off between benefits (TP) and costs (FP)</a:t>
            </a:r>
          </a:p>
          <a:p>
            <a:pPr marL="854075" lvl="1" indent="-342900" defTabSz="457200" fontAlgn="auto">
              <a:spcBef>
                <a:spcPct val="20000"/>
              </a:spcBef>
              <a:spcAft>
                <a:spcPts val="0"/>
              </a:spcAft>
              <a:buFont typeface="+mj-lt"/>
              <a:buAutoNum type="alphaLcPeriod"/>
            </a:pPr>
            <a:r>
              <a:rPr lang="en-IN" sz="1400" dirty="0"/>
              <a:t>The point (0,1) represents perfect classified (e.g. D)</a:t>
            </a:r>
          </a:p>
          <a:p>
            <a:pPr marL="1368425" lvl="2" indent="-400050" defTabSz="457200" fontAlgn="auto">
              <a:spcBef>
                <a:spcPct val="20000"/>
              </a:spcBef>
              <a:spcAft>
                <a:spcPts val="0"/>
              </a:spcAft>
              <a:buFont typeface="+mj-lt"/>
              <a:buAutoNum type="romanUcPeriod"/>
            </a:pPr>
            <a:r>
              <a:rPr lang="en-IN" sz="1400" dirty="0"/>
              <a:t>TP = 1 and FP = 0</a:t>
            </a:r>
          </a:p>
          <a:p>
            <a:pPr marL="1368425" lvl="2" indent="-400050" defTabSz="457200" fontAlgn="auto">
              <a:spcBef>
                <a:spcPct val="20000"/>
              </a:spcBef>
              <a:spcAft>
                <a:spcPts val="0"/>
              </a:spcAft>
              <a:buFont typeface="+mj-lt"/>
              <a:buAutoNum type="romanUcPeriod"/>
            </a:pPr>
            <a:endParaRPr lang="en-IN" sz="1400" dirty="0"/>
          </a:p>
          <a:p>
            <a:pPr marL="911225" lvl="1" indent="-400050" defTabSz="457200" fontAlgn="auto">
              <a:spcBef>
                <a:spcPct val="20000"/>
              </a:spcBef>
              <a:spcAft>
                <a:spcPts val="0"/>
              </a:spcAft>
              <a:buFont typeface="+mj-lt"/>
              <a:buAutoNum type="alphaLcPeriod"/>
            </a:pPr>
            <a:r>
              <a:rPr lang="en-IN" sz="1400" dirty="0"/>
              <a:t>Classifiers very close to Y axis and lower (nearer to x axis) are conservative models and strict in classifying positives (low TP rate)</a:t>
            </a:r>
          </a:p>
          <a:p>
            <a:pPr marL="911225" lvl="1" indent="-400050" defTabSz="457200" fontAlgn="auto">
              <a:spcBef>
                <a:spcPct val="20000"/>
              </a:spcBef>
              <a:spcAft>
                <a:spcPts val="0"/>
              </a:spcAft>
              <a:buFont typeface="+mj-lt"/>
              <a:buAutoNum type="alphaLcPeriod"/>
            </a:pPr>
            <a:endParaRPr lang="en-IN" sz="1400" dirty="0"/>
          </a:p>
          <a:p>
            <a:pPr marL="911225" lvl="1" indent="-400050" defTabSz="457200" fontAlgn="auto">
              <a:spcBef>
                <a:spcPct val="20000"/>
              </a:spcBef>
              <a:spcAft>
                <a:spcPts val="0"/>
              </a:spcAft>
              <a:buFont typeface="+mj-lt"/>
              <a:buAutoNum type="alphaLcPeriod"/>
            </a:pPr>
            <a:r>
              <a:rPr lang="en-IN" sz="1400" dirty="0"/>
              <a:t>Classifiers on top right are liberal in classifying positives hence higher TP rate and FP rate </a:t>
            </a:r>
          </a:p>
        </p:txBody>
      </p:sp>
      <p:pic>
        <p:nvPicPr>
          <p:cNvPr id="1314819" name="Picture 3"/>
          <p:cNvPicPr>
            <a:picLocks noChangeAspect="1" noChangeArrowheads="1"/>
          </p:cNvPicPr>
          <p:nvPr/>
        </p:nvPicPr>
        <p:blipFill>
          <a:blip r:embed="rId3" cstate="print"/>
          <a:srcRect/>
          <a:stretch>
            <a:fillRect/>
          </a:stretch>
        </p:blipFill>
        <p:spPr bwMode="auto">
          <a:xfrm>
            <a:off x="6408395" y="3886200"/>
            <a:ext cx="2202205" cy="2133600"/>
          </a:xfrm>
          <a:prstGeom prst="rect">
            <a:avLst/>
          </a:prstGeom>
          <a:noFill/>
          <a:ln w="9525">
            <a:noFill/>
            <a:miter lim="800000"/>
            <a:headEnd/>
            <a:tailEnd/>
          </a:ln>
        </p:spPr>
      </p:pic>
      <p:sp>
        <p:nvSpPr>
          <p:cNvPr id="6" name="Title 2">
            <a:extLst>
              <a:ext uri="{FF2B5EF4-FFF2-40B4-BE49-F238E27FC236}">
                <a16:creationId xmlns:a16="http://schemas.microsoft.com/office/drawing/2014/main" xmlns="" id="{F8282581-D7A4-49F9-8617-996E8ECBA0A2}"/>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u="sng" kern="0" dirty="0">
                <a:solidFill>
                  <a:sysClr val="windowText" lastClr="000000"/>
                </a:solidFill>
              </a:rPr>
              <a:t>Receiver Operating Characteristics (ROC) Curve</a:t>
            </a:r>
          </a:p>
        </p:txBody>
      </p:sp>
      <p:sp>
        <p:nvSpPr>
          <p:cNvPr id="2" name="TextBox 1">
            <a:extLst>
              <a:ext uri="{FF2B5EF4-FFF2-40B4-BE49-F238E27FC236}">
                <a16:creationId xmlns:a16="http://schemas.microsoft.com/office/drawing/2014/main" xmlns="" id="{FA3D7CF6-E358-4A6E-BD31-AA25F93639AD}"/>
              </a:ext>
            </a:extLst>
          </p:cNvPr>
          <p:cNvSpPr txBox="1"/>
          <p:nvPr/>
        </p:nvSpPr>
        <p:spPr>
          <a:xfrm>
            <a:off x="838200" y="5486400"/>
            <a:ext cx="3733800" cy="523220"/>
          </a:xfrm>
          <a:prstGeom prst="rect">
            <a:avLst/>
          </a:prstGeom>
          <a:noFill/>
        </p:spPr>
        <p:txBody>
          <a:bodyPr wrap="square" rtlCol="0">
            <a:spAutoFit/>
          </a:bodyPr>
          <a:lstStyle/>
          <a:p>
            <a:r>
              <a:rPr lang="en-US" sz="1400" b="1" dirty="0" err="1"/>
              <a:t>Ref</a:t>
            </a:r>
            <a:r>
              <a:rPr lang="en-US" sz="1400" dirty="0" err="1"/>
              <a:t>:ROC_AUC.ipynb</a:t>
            </a:r>
            <a:r>
              <a:rPr lang="en-US" sz="1400" dirty="0"/>
              <a:t> , </a:t>
            </a:r>
            <a:r>
              <a:rPr lang="en-US" sz="1400" dirty="0" err="1"/>
              <a:t>ROC_Threshold_Management.ipynb</a:t>
            </a:r>
            <a:endParaRPr lang="en-US" sz="1400" dirty="0"/>
          </a:p>
        </p:txBody>
      </p:sp>
    </p:spTree>
    <p:extLst>
      <p:ext uri="{BB962C8B-B14F-4D97-AF65-F5344CB8AC3E}">
        <p14:creationId xmlns:p14="http://schemas.microsoft.com/office/powerpoint/2010/main" val="2191873608"/>
      </p:ext>
    </p:extLst>
  </p:cSld>
  <p:clrMapOvr>
    <a:masterClrMapping/>
  </p:clrMapOvr>
  <p:transition spd="med">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a:t>Pipelines</a:t>
            </a:r>
          </a:p>
        </p:txBody>
      </p:sp>
    </p:spTree>
    <p:extLst>
      <p:ext uri="{BB962C8B-B14F-4D97-AF65-F5344CB8AC3E}">
        <p14:creationId xmlns:p14="http://schemas.microsoft.com/office/powerpoint/2010/main" val="1904332579"/>
      </p:ext>
    </p:extLst>
  </p:cSld>
  <p:clrMapOvr>
    <a:masterClrMapping/>
  </p:clrMapOvr>
  <p:transition spd="med">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xmlns="" id="{9349FBD0-5A5E-4F51-8DA1-3CF6A5DD5961}"/>
              </a:ext>
            </a:extLst>
          </p:cNvPr>
          <p:cNvSpPr/>
          <p:nvPr/>
        </p:nvSpPr>
        <p:spPr>
          <a:xfrm>
            <a:off x="228600" y="914400"/>
            <a:ext cx="8382000" cy="2246769"/>
          </a:xfrm>
          <a:prstGeom prst="rect">
            <a:avLst/>
          </a:prstGeom>
        </p:spPr>
        <p:txBody>
          <a:bodyPr wrap="square">
            <a:spAutoFit/>
          </a:bodyPr>
          <a:lstStyle/>
          <a:p>
            <a:r>
              <a:rPr lang="en-US" b="1" dirty="0"/>
              <a:t>Pipelines</a:t>
            </a:r>
          </a:p>
          <a:p>
            <a:endParaRPr lang="en-US" sz="1400" b="1" i="1" dirty="0"/>
          </a:p>
          <a:p>
            <a:pPr marL="342900" indent="-342900">
              <a:buFont typeface="+mj-lt"/>
              <a:buAutoNum type="arabicPeriod"/>
            </a:pPr>
            <a:r>
              <a:rPr lang="en-US" dirty="0"/>
              <a:t>Sequentially apply a list of transforms and a final estimator. </a:t>
            </a:r>
          </a:p>
          <a:p>
            <a:pPr marL="342900" indent="-342900">
              <a:buFont typeface="+mj-lt"/>
              <a:buAutoNum type="arabicPeriod"/>
            </a:pPr>
            <a:r>
              <a:rPr lang="en-US" dirty="0"/>
              <a:t>Intermediate steps of the pipeline must be ‘transforms’, that is, they must implement fit and transform methods. </a:t>
            </a:r>
          </a:p>
          <a:p>
            <a:pPr marL="342900" indent="-342900">
              <a:buFont typeface="+mj-lt"/>
              <a:buAutoNum type="arabicPeriod"/>
            </a:pPr>
            <a:r>
              <a:rPr lang="en-US" dirty="0"/>
              <a:t>The final estimator only needs to implement fit</a:t>
            </a:r>
          </a:p>
          <a:p>
            <a:pPr marL="342900" indent="-342900">
              <a:buFont typeface="+mj-lt"/>
              <a:buAutoNum type="arabicPeriod"/>
            </a:pPr>
            <a:r>
              <a:rPr lang="en-US" dirty="0"/>
              <a:t>Helps standardize the model project by enforcing consistency in building testing and production. </a:t>
            </a:r>
            <a:r>
              <a:rPr lang="en-US" sz="1400" b="1" dirty="0"/>
              <a:t>Ref: </a:t>
            </a:r>
            <a:r>
              <a:rPr lang="en-US" sz="1400" dirty="0"/>
              <a:t>https://scikit-learn.org/stable/modules/compose.html</a:t>
            </a:r>
          </a:p>
        </p:txBody>
      </p:sp>
      <p:sp>
        <p:nvSpPr>
          <p:cNvPr id="2" name="TextBox 1">
            <a:extLst>
              <a:ext uri="{FF2B5EF4-FFF2-40B4-BE49-F238E27FC236}">
                <a16:creationId xmlns:a16="http://schemas.microsoft.com/office/drawing/2014/main" xmlns="" id="{1D85CBE7-D4F5-4767-9F34-6A1FF0BF9D32}"/>
              </a:ext>
            </a:extLst>
          </p:cNvPr>
          <p:cNvSpPr txBox="1"/>
          <p:nvPr/>
        </p:nvSpPr>
        <p:spPr>
          <a:xfrm>
            <a:off x="571500" y="6084332"/>
            <a:ext cx="7696200" cy="369332"/>
          </a:xfrm>
          <a:prstGeom prst="rect">
            <a:avLst/>
          </a:prstGeom>
          <a:noFill/>
        </p:spPr>
        <p:txBody>
          <a:bodyPr wrap="square" rtlCol="0">
            <a:spAutoFit/>
          </a:bodyPr>
          <a:lstStyle/>
          <a:p>
            <a:r>
              <a:rPr lang="en-US" b="1" dirty="0" err="1"/>
              <a:t>Ref</a:t>
            </a:r>
            <a:r>
              <a:rPr lang="en-US" dirty="0" err="1"/>
              <a:t>:Pipeline_Simple.ipynb</a:t>
            </a:r>
            <a:r>
              <a:rPr lang="en-US" dirty="0"/>
              <a:t>, </a:t>
            </a:r>
            <a:r>
              <a:rPr lang="en-US" dirty="0" err="1"/>
              <a:t>Pipeline_Gridsearch.ipynb</a:t>
            </a:r>
            <a:endParaRPr lang="en-US" dirty="0"/>
          </a:p>
        </p:txBody>
      </p:sp>
      <p:grpSp>
        <p:nvGrpSpPr>
          <p:cNvPr id="19" name="Group 18">
            <a:extLst>
              <a:ext uri="{FF2B5EF4-FFF2-40B4-BE49-F238E27FC236}">
                <a16:creationId xmlns:a16="http://schemas.microsoft.com/office/drawing/2014/main" xmlns="" id="{118A0434-AD88-4144-9721-7259F4C55B7F}"/>
              </a:ext>
            </a:extLst>
          </p:cNvPr>
          <p:cNvGrpSpPr/>
          <p:nvPr/>
        </p:nvGrpSpPr>
        <p:grpSpPr>
          <a:xfrm>
            <a:off x="533400" y="3874532"/>
            <a:ext cx="8077200" cy="773668"/>
            <a:chOff x="533400" y="3505200"/>
            <a:chExt cx="8077200" cy="914400"/>
          </a:xfrm>
        </p:grpSpPr>
        <p:sp>
          <p:nvSpPr>
            <p:cNvPr id="18" name="Rectangle 17">
              <a:extLst>
                <a:ext uri="{FF2B5EF4-FFF2-40B4-BE49-F238E27FC236}">
                  <a16:creationId xmlns:a16="http://schemas.microsoft.com/office/drawing/2014/main" xmlns="" id="{AF8CBD80-C511-46EE-B8EB-F6CF6EFB9843}"/>
                </a:ext>
              </a:extLst>
            </p:cNvPr>
            <p:cNvSpPr/>
            <p:nvPr/>
          </p:nvSpPr>
          <p:spPr>
            <a:xfrm>
              <a:off x="533400" y="3505200"/>
              <a:ext cx="8077200" cy="914400"/>
            </a:xfrm>
            <a:prstGeom prst="rect">
              <a:avLst/>
            </a:prstGeom>
            <a:solidFill>
              <a:schemeClr val="accent4">
                <a:lumMod val="40000"/>
                <a:lumOff val="60000"/>
              </a:schemeClr>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xmlns="" id="{09C02D76-0D93-416E-845F-A823416B6274}"/>
                </a:ext>
              </a:extLst>
            </p:cNvPr>
            <p:cNvGrpSpPr/>
            <p:nvPr/>
          </p:nvGrpSpPr>
          <p:grpSpPr>
            <a:xfrm>
              <a:off x="551688" y="3696832"/>
              <a:ext cx="8028432" cy="545592"/>
              <a:chOff x="551688" y="3696832"/>
              <a:chExt cx="8028432" cy="545592"/>
            </a:xfrm>
          </p:grpSpPr>
          <p:sp>
            <p:nvSpPr>
              <p:cNvPr id="3" name="Rectangle 2">
                <a:extLst>
                  <a:ext uri="{FF2B5EF4-FFF2-40B4-BE49-F238E27FC236}">
                    <a16:creationId xmlns:a16="http://schemas.microsoft.com/office/drawing/2014/main" xmlns="" id="{B054A387-57C9-4D22-B828-B7A54BA58870}"/>
                  </a:ext>
                </a:extLst>
              </p:cNvPr>
              <p:cNvSpPr/>
              <p:nvPr/>
            </p:nvSpPr>
            <p:spPr>
              <a:xfrm>
                <a:off x="551688"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Load Data</a:t>
                </a:r>
              </a:p>
            </p:txBody>
          </p:sp>
          <p:sp>
            <p:nvSpPr>
              <p:cNvPr id="7" name="Rectangle 6">
                <a:extLst>
                  <a:ext uri="{FF2B5EF4-FFF2-40B4-BE49-F238E27FC236}">
                    <a16:creationId xmlns:a16="http://schemas.microsoft.com/office/drawing/2014/main" xmlns="" id="{1A48064A-63A1-4515-B673-1AFD54F35B46}"/>
                  </a:ext>
                </a:extLst>
              </p:cNvPr>
              <p:cNvSpPr/>
              <p:nvPr/>
            </p:nvSpPr>
            <p:spPr>
              <a:xfrm>
                <a:off x="225247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Split data</a:t>
                </a:r>
              </a:p>
            </p:txBody>
          </p:sp>
          <p:sp>
            <p:nvSpPr>
              <p:cNvPr id="10" name="Rectangle 9">
                <a:extLst>
                  <a:ext uri="{FF2B5EF4-FFF2-40B4-BE49-F238E27FC236}">
                    <a16:creationId xmlns:a16="http://schemas.microsoft.com/office/drawing/2014/main" xmlns="" id="{5CC2C2AD-2C6E-401D-974E-DFDB65CC6536}"/>
                  </a:ext>
                </a:extLst>
              </p:cNvPr>
              <p:cNvSpPr/>
              <p:nvPr/>
            </p:nvSpPr>
            <p:spPr>
              <a:xfrm>
                <a:off x="3941064"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Scale data</a:t>
                </a:r>
              </a:p>
            </p:txBody>
          </p:sp>
          <p:sp>
            <p:nvSpPr>
              <p:cNvPr id="11" name="Rectangle 10">
                <a:extLst>
                  <a:ext uri="{FF2B5EF4-FFF2-40B4-BE49-F238E27FC236}">
                    <a16:creationId xmlns:a16="http://schemas.microsoft.com/office/drawing/2014/main" xmlns="" id="{D32F86B6-868B-48E3-9212-EAD804EED48A}"/>
                  </a:ext>
                </a:extLst>
              </p:cNvPr>
              <p:cNvSpPr/>
              <p:nvPr/>
            </p:nvSpPr>
            <p:spPr>
              <a:xfrm>
                <a:off x="565488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Call functions</a:t>
                </a:r>
              </a:p>
            </p:txBody>
          </p:sp>
          <p:sp>
            <p:nvSpPr>
              <p:cNvPr id="12" name="Rectangle 11">
                <a:extLst>
                  <a:ext uri="{FF2B5EF4-FFF2-40B4-BE49-F238E27FC236}">
                    <a16:creationId xmlns:a16="http://schemas.microsoft.com/office/drawing/2014/main" xmlns="" id="{99A12793-CC34-4E3B-895B-BE8C41A3D7C4}"/>
                  </a:ext>
                </a:extLst>
              </p:cNvPr>
              <p:cNvSpPr/>
              <p:nvPr/>
            </p:nvSpPr>
            <p:spPr>
              <a:xfrm>
                <a:off x="7360920" y="3709024"/>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fit()</a:t>
                </a:r>
              </a:p>
            </p:txBody>
          </p:sp>
          <p:sp>
            <p:nvSpPr>
              <p:cNvPr id="4" name="Arrow: Right 3">
                <a:extLst>
                  <a:ext uri="{FF2B5EF4-FFF2-40B4-BE49-F238E27FC236}">
                    <a16:creationId xmlns:a16="http://schemas.microsoft.com/office/drawing/2014/main" xmlns="" id="{F38520EC-D223-4C0D-9692-E4641555EC55}"/>
                  </a:ext>
                </a:extLst>
              </p:cNvPr>
              <p:cNvSpPr/>
              <p:nvPr/>
            </p:nvSpPr>
            <p:spPr>
              <a:xfrm>
                <a:off x="183184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xmlns="" id="{36925964-7D6D-4DD0-8A33-CA695111F3CB}"/>
                  </a:ext>
                </a:extLst>
              </p:cNvPr>
              <p:cNvSpPr/>
              <p:nvPr/>
            </p:nvSpPr>
            <p:spPr>
              <a:xfrm>
                <a:off x="352348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xmlns="" id="{F0668118-976D-4476-9C6A-57228B5F7F17}"/>
                  </a:ext>
                </a:extLst>
              </p:cNvPr>
              <p:cNvSpPr/>
              <p:nvPr/>
            </p:nvSpPr>
            <p:spPr>
              <a:xfrm>
                <a:off x="5222066" y="382961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xmlns="" id="{8750DFDD-EB15-41B2-AFF7-A4BF6740F60D}"/>
                  </a:ext>
                </a:extLst>
              </p:cNvPr>
              <p:cNvSpPr/>
              <p:nvPr/>
            </p:nvSpPr>
            <p:spPr>
              <a:xfrm>
                <a:off x="6928946" y="385493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1" name="Group 20">
            <a:extLst>
              <a:ext uri="{FF2B5EF4-FFF2-40B4-BE49-F238E27FC236}">
                <a16:creationId xmlns:a16="http://schemas.microsoft.com/office/drawing/2014/main" xmlns="" id="{FC5BF633-F699-462B-87A5-43A873560044}"/>
              </a:ext>
            </a:extLst>
          </p:cNvPr>
          <p:cNvGrpSpPr/>
          <p:nvPr/>
        </p:nvGrpSpPr>
        <p:grpSpPr>
          <a:xfrm>
            <a:off x="533400" y="5093732"/>
            <a:ext cx="8077200" cy="773668"/>
            <a:chOff x="533400" y="3505200"/>
            <a:chExt cx="8077200" cy="914400"/>
          </a:xfrm>
        </p:grpSpPr>
        <p:sp>
          <p:nvSpPr>
            <p:cNvPr id="22" name="Rectangle 21">
              <a:extLst>
                <a:ext uri="{FF2B5EF4-FFF2-40B4-BE49-F238E27FC236}">
                  <a16:creationId xmlns:a16="http://schemas.microsoft.com/office/drawing/2014/main" xmlns="" id="{42E60F61-9F10-4B5B-BD61-378D8A509602}"/>
                </a:ext>
              </a:extLst>
            </p:cNvPr>
            <p:cNvSpPr/>
            <p:nvPr/>
          </p:nvSpPr>
          <p:spPr>
            <a:xfrm>
              <a:off x="533400" y="3505200"/>
              <a:ext cx="8077200" cy="914400"/>
            </a:xfrm>
            <a:prstGeom prst="rect">
              <a:avLst/>
            </a:prstGeom>
            <a:solidFill>
              <a:schemeClr val="accent4">
                <a:lumMod val="40000"/>
                <a:lumOff val="60000"/>
              </a:schemeClr>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C9A48C49-3B16-4628-AF77-F0A356C7E445}"/>
                </a:ext>
              </a:extLst>
            </p:cNvPr>
            <p:cNvGrpSpPr/>
            <p:nvPr/>
          </p:nvGrpSpPr>
          <p:grpSpPr>
            <a:xfrm>
              <a:off x="551688" y="3696832"/>
              <a:ext cx="8028432" cy="545592"/>
              <a:chOff x="551688" y="3696832"/>
              <a:chExt cx="8028432" cy="545592"/>
            </a:xfrm>
          </p:grpSpPr>
          <p:sp>
            <p:nvSpPr>
              <p:cNvPr id="24" name="Rectangle 23">
                <a:extLst>
                  <a:ext uri="{FF2B5EF4-FFF2-40B4-BE49-F238E27FC236}">
                    <a16:creationId xmlns:a16="http://schemas.microsoft.com/office/drawing/2014/main" xmlns="" id="{9ACB3551-A03E-4780-8380-71ABB9261CBC}"/>
                  </a:ext>
                </a:extLst>
              </p:cNvPr>
              <p:cNvSpPr/>
              <p:nvPr/>
            </p:nvSpPr>
            <p:spPr>
              <a:xfrm>
                <a:off x="551688"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Load Data</a:t>
                </a:r>
              </a:p>
            </p:txBody>
          </p:sp>
          <p:sp>
            <p:nvSpPr>
              <p:cNvPr id="25" name="Rectangle 24">
                <a:extLst>
                  <a:ext uri="{FF2B5EF4-FFF2-40B4-BE49-F238E27FC236}">
                    <a16:creationId xmlns:a16="http://schemas.microsoft.com/office/drawing/2014/main" xmlns="" id="{5C8E00D4-F313-457B-B506-EE29AD78BAF0}"/>
                  </a:ext>
                </a:extLst>
              </p:cNvPr>
              <p:cNvSpPr/>
              <p:nvPr/>
            </p:nvSpPr>
            <p:spPr>
              <a:xfrm>
                <a:off x="225247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Split data</a:t>
                </a:r>
              </a:p>
            </p:txBody>
          </p:sp>
          <p:sp>
            <p:nvSpPr>
              <p:cNvPr id="26" name="Rectangle 25">
                <a:extLst>
                  <a:ext uri="{FF2B5EF4-FFF2-40B4-BE49-F238E27FC236}">
                    <a16:creationId xmlns:a16="http://schemas.microsoft.com/office/drawing/2014/main" xmlns="" id="{E044FD1C-C654-4F7D-A8BD-92DD7833DD4B}"/>
                  </a:ext>
                </a:extLst>
              </p:cNvPr>
              <p:cNvSpPr/>
              <p:nvPr/>
            </p:nvSpPr>
            <p:spPr>
              <a:xfrm>
                <a:off x="3941064"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Scale data</a:t>
                </a:r>
              </a:p>
            </p:txBody>
          </p:sp>
          <p:sp>
            <p:nvSpPr>
              <p:cNvPr id="27" name="Rectangle 26">
                <a:extLst>
                  <a:ext uri="{FF2B5EF4-FFF2-40B4-BE49-F238E27FC236}">
                    <a16:creationId xmlns:a16="http://schemas.microsoft.com/office/drawing/2014/main" xmlns="" id="{2572983E-FB1D-4CAF-AB7E-E170C322E907}"/>
                  </a:ext>
                </a:extLst>
              </p:cNvPr>
              <p:cNvSpPr/>
              <p:nvPr/>
            </p:nvSpPr>
            <p:spPr>
              <a:xfrm>
                <a:off x="565488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Call functions</a:t>
                </a:r>
              </a:p>
            </p:txBody>
          </p:sp>
          <p:sp>
            <p:nvSpPr>
              <p:cNvPr id="28" name="Rectangle 27">
                <a:extLst>
                  <a:ext uri="{FF2B5EF4-FFF2-40B4-BE49-F238E27FC236}">
                    <a16:creationId xmlns:a16="http://schemas.microsoft.com/office/drawing/2014/main" xmlns="" id="{D229A949-CF25-45BA-8466-EB3D8A49A1CF}"/>
                  </a:ext>
                </a:extLst>
              </p:cNvPr>
              <p:cNvSpPr/>
              <p:nvPr/>
            </p:nvSpPr>
            <p:spPr>
              <a:xfrm>
                <a:off x="7360920" y="3709024"/>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predict()</a:t>
                </a:r>
              </a:p>
            </p:txBody>
          </p:sp>
          <p:sp>
            <p:nvSpPr>
              <p:cNvPr id="29" name="Arrow: Right 28">
                <a:extLst>
                  <a:ext uri="{FF2B5EF4-FFF2-40B4-BE49-F238E27FC236}">
                    <a16:creationId xmlns:a16="http://schemas.microsoft.com/office/drawing/2014/main" xmlns="" id="{31DD91F6-816A-4498-9846-A5C6E7A65D98}"/>
                  </a:ext>
                </a:extLst>
              </p:cNvPr>
              <p:cNvSpPr/>
              <p:nvPr/>
            </p:nvSpPr>
            <p:spPr>
              <a:xfrm>
                <a:off x="183184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xmlns="" id="{F4E410AC-E6E5-405E-BD04-0BF3FCEC2020}"/>
                  </a:ext>
                </a:extLst>
              </p:cNvPr>
              <p:cNvSpPr/>
              <p:nvPr/>
            </p:nvSpPr>
            <p:spPr>
              <a:xfrm>
                <a:off x="352348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xmlns="" id="{86910A84-2B12-4C51-A6AF-C957D8C835B9}"/>
                  </a:ext>
                </a:extLst>
              </p:cNvPr>
              <p:cNvSpPr/>
              <p:nvPr/>
            </p:nvSpPr>
            <p:spPr>
              <a:xfrm>
                <a:off x="5222066" y="382961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xmlns="" id="{A8D886DB-30EE-4DCC-BEA6-7FA4D4D59FAB}"/>
                  </a:ext>
                </a:extLst>
              </p:cNvPr>
              <p:cNvSpPr/>
              <p:nvPr/>
            </p:nvSpPr>
            <p:spPr>
              <a:xfrm>
                <a:off x="6928946" y="385493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xmlns="" id="{579A666D-1C35-4B97-99E7-146F245349D1}"/>
              </a:ext>
            </a:extLst>
          </p:cNvPr>
          <p:cNvSpPr txBox="1"/>
          <p:nvPr/>
        </p:nvSpPr>
        <p:spPr>
          <a:xfrm>
            <a:off x="3471672" y="3530501"/>
            <a:ext cx="1252728" cy="276999"/>
          </a:xfrm>
          <a:prstGeom prst="rect">
            <a:avLst/>
          </a:prstGeom>
          <a:noFill/>
        </p:spPr>
        <p:txBody>
          <a:bodyPr wrap="square" rtlCol="0">
            <a:spAutoFit/>
          </a:bodyPr>
          <a:lstStyle/>
          <a:p>
            <a:r>
              <a:rPr lang="en-US" sz="1200" dirty="0"/>
              <a:t>Building Model</a:t>
            </a:r>
          </a:p>
        </p:txBody>
      </p:sp>
      <p:sp>
        <p:nvSpPr>
          <p:cNvPr id="34" name="TextBox 33">
            <a:extLst>
              <a:ext uri="{FF2B5EF4-FFF2-40B4-BE49-F238E27FC236}">
                <a16:creationId xmlns:a16="http://schemas.microsoft.com/office/drawing/2014/main" xmlns="" id="{88E1580A-9741-4644-8FD3-7579AEE86562}"/>
              </a:ext>
            </a:extLst>
          </p:cNvPr>
          <p:cNvSpPr txBox="1"/>
          <p:nvPr/>
        </p:nvSpPr>
        <p:spPr>
          <a:xfrm>
            <a:off x="3969338" y="4885533"/>
            <a:ext cx="1252728" cy="276999"/>
          </a:xfrm>
          <a:prstGeom prst="rect">
            <a:avLst/>
          </a:prstGeom>
          <a:noFill/>
        </p:spPr>
        <p:txBody>
          <a:bodyPr wrap="square" rtlCol="0">
            <a:spAutoFit/>
          </a:bodyPr>
          <a:lstStyle/>
          <a:p>
            <a:r>
              <a:rPr lang="en-US" sz="1200" dirty="0"/>
              <a:t>Predicting </a:t>
            </a:r>
          </a:p>
        </p:txBody>
      </p:sp>
    </p:spTree>
    <p:extLst>
      <p:ext uri="{BB962C8B-B14F-4D97-AF65-F5344CB8AC3E}">
        <p14:creationId xmlns:p14="http://schemas.microsoft.com/office/powerpoint/2010/main" val="1742712555"/>
      </p:ext>
    </p:extLst>
  </p:cSld>
  <p:clrMapOvr>
    <a:masterClrMapping/>
  </p:clrMapOvr>
  <p:transition spd="med">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9CDD5D7-FFB7-4A74-ADCC-CC8266EF9E99}"/>
              </a:ext>
            </a:extLst>
          </p:cNvPr>
          <p:cNvSpPr txBox="1"/>
          <p:nvPr/>
        </p:nvSpPr>
        <p:spPr>
          <a:xfrm>
            <a:off x="2209800" y="2926485"/>
            <a:ext cx="4419600" cy="461665"/>
          </a:xfrm>
          <a:prstGeom prst="rect">
            <a:avLst/>
          </a:prstGeom>
          <a:noFill/>
        </p:spPr>
        <p:txBody>
          <a:bodyPr wrap="square" rtlCol="0">
            <a:spAutoFit/>
          </a:bodyPr>
          <a:lstStyle/>
          <a:p>
            <a:pPr algn="ctr"/>
            <a:r>
              <a:rPr lang="en-US" sz="2400" b="1" dirty="0"/>
              <a:t>Sampling</a:t>
            </a:r>
          </a:p>
        </p:txBody>
      </p:sp>
    </p:spTree>
    <p:extLst>
      <p:ext uri="{BB962C8B-B14F-4D97-AF65-F5344CB8AC3E}">
        <p14:creationId xmlns:p14="http://schemas.microsoft.com/office/powerpoint/2010/main" val="1723405835"/>
      </p:ext>
    </p:extLst>
  </p:cSld>
  <p:clrMapOvr>
    <a:masterClrMapping/>
  </p:clrMapOvr>
  <p:transition spd="med">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524000"/>
            <a:ext cx="8305800" cy="3416320"/>
          </a:xfrm>
          <a:prstGeom prst="rect">
            <a:avLst/>
          </a:prstGeom>
          <a:noFill/>
        </p:spPr>
        <p:txBody>
          <a:bodyPr wrap="square" rtlCol="0">
            <a:spAutoFit/>
          </a:bodyPr>
          <a:lstStyle/>
          <a:p>
            <a:pPr marL="342900" indent="-342900">
              <a:buFont typeface="+mj-lt"/>
              <a:buAutoNum type="arabicPeriod"/>
            </a:pPr>
            <a:r>
              <a:rPr lang="en-US" dirty="0"/>
              <a:t>It all begins with sampling…. So do bias and variance errors</a:t>
            </a:r>
          </a:p>
          <a:p>
            <a:pPr marL="342900" indent="-342900">
              <a:buFont typeface="+mj-lt"/>
              <a:buAutoNum type="arabicPeriod"/>
            </a:pPr>
            <a:endParaRPr lang="en-US" dirty="0"/>
          </a:p>
          <a:p>
            <a:pPr marL="342900" indent="-342900">
              <a:buFont typeface="+mj-lt"/>
              <a:buAutoNum type="arabicPeriod"/>
            </a:pPr>
            <a:r>
              <a:rPr lang="en-US" dirty="0"/>
              <a:t>For a sample to be close representative of the population we need the right attributes, right size, correct class representation</a:t>
            </a:r>
          </a:p>
          <a:p>
            <a:pPr marL="342900" indent="-342900">
              <a:buFont typeface="+mj-lt"/>
              <a:buAutoNum type="arabicPeriod"/>
            </a:pPr>
            <a:endParaRPr lang="en-US" dirty="0"/>
          </a:p>
          <a:p>
            <a:pPr marL="342900" indent="-342900">
              <a:buFont typeface="+mj-lt"/>
              <a:buAutoNum type="arabicPeriod"/>
            </a:pPr>
            <a:r>
              <a:rPr lang="en-US" dirty="0"/>
              <a:t>A sample being subset of the population can fall short of these requirements. As a result, it represents subset of the patterns, also have unexplained patterns that get clubbed as residuals</a:t>
            </a:r>
          </a:p>
          <a:p>
            <a:pPr marL="342900" indent="-342900">
              <a:buFont typeface="+mj-lt"/>
              <a:buAutoNum type="arabicPeriod"/>
            </a:pPr>
            <a:endParaRPr lang="en-US" dirty="0"/>
          </a:p>
          <a:p>
            <a:pPr marL="342900" indent="-342900">
              <a:buFont typeface="+mj-lt"/>
              <a:buAutoNum type="arabicPeriod"/>
            </a:pPr>
            <a:r>
              <a:rPr lang="en-US" dirty="0"/>
              <a:t>Problem becomes acute when we are in classification and the data is imbalanced in terms of representing the classes. </a:t>
            </a:r>
          </a:p>
          <a:p>
            <a:pPr marL="342900" indent="-342900">
              <a:buFont typeface="+mj-lt"/>
              <a:buAutoNum type="arabicPeriod"/>
            </a:pPr>
            <a:endParaRPr lang="en-US" dirty="0"/>
          </a:p>
        </p:txBody>
      </p:sp>
    </p:spTree>
    <p:extLst>
      <p:ext uri="{BB962C8B-B14F-4D97-AF65-F5344CB8AC3E}">
        <p14:creationId xmlns:p14="http://schemas.microsoft.com/office/powerpoint/2010/main" val="1187093193"/>
      </p:ext>
    </p:extLst>
  </p:cSld>
  <p:clrMapOvr>
    <a:masterClrMapping/>
  </p:clrMapOvr>
  <p:transition spd="med">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xmlns="" id="{7A4A99ED-29A3-46AC-9FA9-36313768003C}"/>
              </a:ext>
            </a:extLst>
          </p:cNvPr>
          <p:cNvPicPr>
            <a:picLocks noChangeAspect="1"/>
          </p:cNvPicPr>
          <p:nvPr/>
        </p:nvPicPr>
        <p:blipFill>
          <a:blip r:embed="rId3"/>
          <a:stretch>
            <a:fillRect/>
          </a:stretch>
        </p:blipFill>
        <p:spPr>
          <a:xfrm>
            <a:off x="382587" y="2096401"/>
            <a:ext cx="8378826" cy="4185391"/>
          </a:xfrm>
          <a:prstGeom prst="rect">
            <a:avLst/>
          </a:prstGeom>
        </p:spPr>
      </p:pic>
      <p:sp>
        <p:nvSpPr>
          <p:cNvPr id="2" name="TextBox 1">
            <a:extLst>
              <a:ext uri="{FF2B5EF4-FFF2-40B4-BE49-F238E27FC236}">
                <a16:creationId xmlns:a16="http://schemas.microsoft.com/office/drawing/2014/main" xmlns="" id="{8414AE40-DEC8-4BF1-A7EF-10895707731E}"/>
              </a:ext>
            </a:extLst>
          </p:cNvPr>
          <p:cNvSpPr txBox="1"/>
          <p:nvPr/>
        </p:nvSpPr>
        <p:spPr>
          <a:xfrm>
            <a:off x="4277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xmlns="" id="{C742267D-CAFF-44DC-9586-74E4335A8ED1}"/>
              </a:ext>
            </a:extLst>
          </p:cNvPr>
          <p:cNvSpPr txBox="1"/>
          <p:nvPr/>
        </p:nvSpPr>
        <p:spPr>
          <a:xfrm>
            <a:off x="3091544" y="1665514"/>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xmlns="" id="{3FFB3E60-1DC9-4D9B-A129-AAEDB04F377C}"/>
              </a:ext>
            </a:extLst>
          </p:cNvPr>
          <p:cNvSpPr txBox="1"/>
          <p:nvPr/>
        </p:nvSpPr>
        <p:spPr>
          <a:xfrm>
            <a:off x="57553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807675159"/>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417801"/>
      </p:ext>
    </p:extLst>
  </p:cSld>
  <p:clrMapOvr>
    <a:masterClrMapping/>
  </p:clrMapOvr>
  <p:transition spd="med">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524000"/>
            <a:ext cx="8305800" cy="4524315"/>
          </a:xfrm>
          <a:prstGeom prst="rect">
            <a:avLst/>
          </a:prstGeom>
          <a:noFill/>
        </p:spPr>
        <p:txBody>
          <a:bodyPr wrap="square" rtlCol="0">
            <a:spAutoFit/>
          </a:bodyPr>
          <a:lstStyle/>
          <a:p>
            <a:pPr marL="342900" indent="-342900">
              <a:buFont typeface="+mj-lt"/>
              <a:buAutoNum type="arabicPeriod" startAt="5"/>
            </a:pPr>
            <a:r>
              <a:rPr lang="en-US" dirty="0"/>
              <a:t>Imbalanced datasets impact outcome of ML models negatively when the class of importance is under represented</a:t>
            </a:r>
          </a:p>
          <a:p>
            <a:pPr marL="342900" indent="-342900">
              <a:buFont typeface="+mj-lt"/>
              <a:buAutoNum type="arabicPeriod" startAt="5"/>
            </a:pPr>
            <a:endParaRPr lang="en-US" dirty="0"/>
          </a:p>
          <a:p>
            <a:pPr marL="342900" indent="-342900">
              <a:buFont typeface="+mj-lt"/>
              <a:buAutoNum type="arabicPeriod" startAt="5"/>
            </a:pPr>
            <a:r>
              <a:rPr lang="en-US" dirty="0"/>
              <a:t>The ML algorithms such as decision trees, logistic regressions are designed to reduce overall inaccuracies and hence get biased towards over represented class</a:t>
            </a:r>
          </a:p>
          <a:p>
            <a:pPr marL="342900" indent="-342900">
              <a:buFont typeface="+mj-lt"/>
              <a:buAutoNum type="arabicPeriod" startAt="5"/>
            </a:pPr>
            <a:endParaRPr lang="en-US" dirty="0"/>
          </a:p>
          <a:p>
            <a:pPr marL="342900" indent="-342900">
              <a:buFont typeface="+mj-lt"/>
              <a:buAutoNum type="arabicPeriod" startAt="5"/>
            </a:pPr>
            <a:r>
              <a:rPr lang="en-US" dirty="0"/>
              <a:t>When class of importance is under represented, no amount of tuning the models will help</a:t>
            </a:r>
          </a:p>
          <a:p>
            <a:pPr marL="342900" indent="-342900">
              <a:buFont typeface="+mj-lt"/>
              <a:buAutoNum type="arabicPeriod" startAt="5"/>
            </a:pPr>
            <a:endParaRPr lang="en-US" dirty="0">
              <a:solidFill>
                <a:schemeClr val="tx1">
                  <a:lumMod val="50000"/>
                  <a:lumOff val="50000"/>
                </a:schemeClr>
              </a:solidFill>
            </a:endParaRPr>
          </a:p>
          <a:p>
            <a:pPr marL="342900" indent="-342900">
              <a:buFont typeface="+mj-lt"/>
              <a:buAutoNum type="arabicPeriod" startAt="5"/>
            </a:pPr>
            <a:r>
              <a:rPr lang="en-US" dirty="0"/>
              <a:t>Suppose we have 1000 records of which 20 are fraudulent cases and 980 normal cases. We have to predict fraudulent cases accurately. The event rate is only 2%. Conventional classifiers tend to perform higher  Type II errors (fraudulent cases identified as normal)</a:t>
            </a:r>
          </a:p>
          <a:p>
            <a:pPr marL="342900" indent="-342900">
              <a:buFont typeface="+mj-lt"/>
              <a:buAutoNum type="arabicPeriod" startAt="5"/>
            </a:pPr>
            <a:endParaRPr lang="en-US" dirty="0"/>
          </a:p>
          <a:p>
            <a:pPr marL="342900" indent="-342900">
              <a:buFont typeface="+mj-lt"/>
              <a:buAutoNum type="arabicPeriod" startAt="5"/>
            </a:pPr>
            <a:endParaRPr lang="en-US" dirty="0"/>
          </a:p>
        </p:txBody>
      </p:sp>
    </p:spTree>
    <p:extLst>
      <p:ext uri="{BB962C8B-B14F-4D97-AF65-F5344CB8AC3E}">
        <p14:creationId xmlns:p14="http://schemas.microsoft.com/office/powerpoint/2010/main" val="3661379992"/>
      </p:ext>
    </p:extLst>
  </p:cSld>
  <p:clrMapOvr>
    <a:masterClrMapping/>
  </p:clrMapOvr>
  <p:transition spd="med">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099" y="1120676"/>
            <a:ext cx="8305800" cy="2308324"/>
          </a:xfrm>
          <a:prstGeom prst="rect">
            <a:avLst/>
          </a:prstGeom>
          <a:noFill/>
        </p:spPr>
        <p:txBody>
          <a:bodyPr wrap="square" rtlCol="0">
            <a:spAutoFit/>
          </a:bodyPr>
          <a:lstStyle/>
          <a:p>
            <a:pPr marL="342900" indent="-342900">
              <a:buFont typeface="+mj-lt"/>
              <a:buAutoNum type="arabicPeriod"/>
            </a:pPr>
            <a:r>
              <a:rPr lang="en-US" dirty="0"/>
              <a:t>We can handle the imbalanced dataset cases to minimize the Type II errors by balancing the class representations</a:t>
            </a:r>
          </a:p>
          <a:p>
            <a:pPr marL="342900" indent="-342900">
              <a:buFont typeface="+mj-lt"/>
              <a:buAutoNum type="arabicPeriod"/>
            </a:pPr>
            <a:endParaRPr lang="en-US" dirty="0">
              <a:solidFill>
                <a:schemeClr val="tx1">
                  <a:lumMod val="50000"/>
                  <a:lumOff val="50000"/>
                </a:schemeClr>
              </a:solidFill>
            </a:endParaRPr>
          </a:p>
          <a:p>
            <a:pPr marL="342900" indent="-342900">
              <a:buFont typeface="+mj-lt"/>
              <a:buAutoNum type="arabicPeriod"/>
            </a:pPr>
            <a:r>
              <a:rPr lang="en-US" dirty="0">
                <a:solidFill>
                  <a:srgbClr val="000000"/>
                </a:solidFill>
              </a:rPr>
              <a:t>To balance the classes we can –</a:t>
            </a:r>
          </a:p>
          <a:p>
            <a:pPr marL="800100" lvl="1" indent="-342900">
              <a:buFont typeface="+mj-lt"/>
              <a:buAutoNum type="alphaLcPeriod"/>
            </a:pPr>
            <a:r>
              <a:rPr lang="en-US" dirty="0">
                <a:solidFill>
                  <a:srgbClr val="000000"/>
                </a:solidFill>
              </a:rPr>
              <a:t>Decrease the frequency of the majority class</a:t>
            </a:r>
          </a:p>
          <a:p>
            <a:pPr marL="800100" lvl="1" indent="-342900">
              <a:buFont typeface="+mj-lt"/>
              <a:buAutoNum type="alphaLcPeriod"/>
            </a:pPr>
            <a:r>
              <a:rPr lang="en-US" dirty="0">
                <a:solidFill>
                  <a:srgbClr val="000000"/>
                </a:solidFill>
              </a:rPr>
              <a:t>Increase the frequency of the minority class   OR</a:t>
            </a:r>
          </a:p>
          <a:p>
            <a:pPr marL="800100" lvl="1" indent="-342900">
              <a:buFont typeface="+mj-lt"/>
              <a:buAutoNum type="alphaLcPeriod"/>
            </a:pPr>
            <a:endParaRPr lang="en-US" dirty="0">
              <a:solidFill>
                <a:srgbClr val="000000"/>
              </a:solidFill>
            </a:endParaRPr>
          </a:p>
          <a:p>
            <a:endParaRPr lang="en-US" dirty="0">
              <a:solidFill>
                <a:srgbClr val="000000"/>
              </a:solidFill>
            </a:endParaRPr>
          </a:p>
        </p:txBody>
      </p:sp>
      <p:pic>
        <p:nvPicPr>
          <p:cNvPr id="5" name="Picture 4">
            <a:extLst>
              <a:ext uri="{FF2B5EF4-FFF2-40B4-BE49-F238E27FC236}">
                <a16:creationId xmlns:a16="http://schemas.microsoft.com/office/drawing/2014/main" xmlns="" id="{3E3E53A6-4BD9-4DDE-96FA-4B91D267B896}"/>
              </a:ext>
            </a:extLst>
          </p:cNvPr>
          <p:cNvPicPr>
            <a:picLocks noChangeAspect="1"/>
          </p:cNvPicPr>
          <p:nvPr/>
        </p:nvPicPr>
        <p:blipFill>
          <a:blip r:embed="rId2"/>
          <a:stretch>
            <a:fillRect/>
          </a:stretch>
        </p:blipFill>
        <p:spPr>
          <a:xfrm>
            <a:off x="1119187" y="3392384"/>
            <a:ext cx="6905625" cy="2028825"/>
          </a:xfrm>
          <a:prstGeom prst="rect">
            <a:avLst/>
          </a:prstGeom>
        </p:spPr>
      </p:pic>
    </p:spTree>
    <p:extLst>
      <p:ext uri="{BB962C8B-B14F-4D97-AF65-F5344CB8AC3E}">
        <p14:creationId xmlns:p14="http://schemas.microsoft.com/office/powerpoint/2010/main" val="538674681"/>
      </p:ext>
    </p:extLst>
  </p:cSld>
  <p:clrMapOvr>
    <a:masterClrMapping/>
  </p:clrMapOvr>
  <p:transition spd="med">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342900" y="1371600"/>
            <a:ext cx="8305800" cy="3139321"/>
          </a:xfrm>
          <a:prstGeom prst="rect">
            <a:avLst/>
          </a:prstGeom>
          <a:noFill/>
        </p:spPr>
        <p:txBody>
          <a:bodyPr wrap="square" rtlCol="0">
            <a:spAutoFit/>
          </a:bodyPr>
          <a:lstStyle/>
          <a:p>
            <a:pPr marL="342900" indent="-342900">
              <a:buFont typeface="+mj-lt"/>
              <a:buAutoNum type="arabicPeriod" startAt="3"/>
            </a:pPr>
            <a:r>
              <a:rPr lang="en-US" dirty="0">
                <a:solidFill>
                  <a:srgbClr val="000000"/>
                </a:solidFill>
              </a:rPr>
              <a:t>Decreasing the frequency of majority class is done using random under sampling. For e.g. </a:t>
            </a:r>
          </a:p>
          <a:p>
            <a:pPr marL="800100" lvl="1" indent="-342900">
              <a:buFont typeface="+mj-lt"/>
              <a:buAutoNum type="alphaLcPeriod"/>
            </a:pPr>
            <a:r>
              <a:rPr lang="en-US" dirty="0">
                <a:solidFill>
                  <a:srgbClr val="000000"/>
                </a:solidFill>
              </a:rPr>
              <a:t>Total observations – 1000</a:t>
            </a:r>
          </a:p>
          <a:p>
            <a:pPr marL="800100" lvl="1" indent="-342900">
              <a:buFont typeface="+mj-lt"/>
              <a:buAutoNum type="alphaLcPeriod"/>
            </a:pPr>
            <a:r>
              <a:rPr lang="en-US" dirty="0">
                <a:solidFill>
                  <a:srgbClr val="000000"/>
                </a:solidFill>
              </a:rPr>
              <a:t> Fraud                    -   020</a:t>
            </a:r>
          </a:p>
          <a:p>
            <a:pPr marL="800100" lvl="1" indent="-342900">
              <a:buFont typeface="+mj-lt"/>
              <a:buAutoNum type="alphaLcPeriod"/>
            </a:pPr>
            <a:r>
              <a:rPr lang="en-US" dirty="0">
                <a:solidFill>
                  <a:srgbClr val="000000"/>
                </a:solidFill>
              </a:rPr>
              <a:t>Non-fraud              -   980</a:t>
            </a:r>
          </a:p>
          <a:p>
            <a:pPr marL="800100" lvl="1" indent="-342900">
              <a:buFont typeface="+mj-lt"/>
              <a:buAutoNum type="alphaLcPeriod"/>
            </a:pPr>
            <a:r>
              <a:rPr lang="en-US" dirty="0">
                <a:solidFill>
                  <a:srgbClr val="000000"/>
                </a:solidFill>
              </a:rPr>
              <a:t>Event rate of interest -  2%</a:t>
            </a:r>
          </a:p>
          <a:p>
            <a:pPr marL="800100" lvl="1" indent="-342900">
              <a:buFont typeface="+mj-lt"/>
              <a:buAutoNum type="alphaLcPeriod"/>
            </a:pPr>
            <a:r>
              <a:rPr lang="en-US" dirty="0">
                <a:solidFill>
                  <a:srgbClr val="000000"/>
                </a:solidFill>
              </a:rPr>
              <a:t>Take 10% of non-fraud cases randomly -  98</a:t>
            </a:r>
          </a:p>
          <a:p>
            <a:pPr marL="800100" lvl="1" indent="-342900">
              <a:buFont typeface="+mj-lt"/>
              <a:buAutoNum type="alphaLcPeriod"/>
            </a:pPr>
            <a:r>
              <a:rPr lang="en-US" dirty="0">
                <a:solidFill>
                  <a:srgbClr val="000000"/>
                </a:solidFill>
              </a:rPr>
              <a:t>Club with the fraud cases – 118 sample size</a:t>
            </a:r>
          </a:p>
          <a:p>
            <a:pPr marL="800100" lvl="1" indent="-342900">
              <a:buFont typeface="+mj-lt"/>
              <a:buAutoNum type="alphaLcPeriod"/>
            </a:pPr>
            <a:r>
              <a:rPr lang="en-US" dirty="0">
                <a:solidFill>
                  <a:srgbClr val="000000"/>
                </a:solidFill>
              </a:rPr>
              <a:t>Modified event rate -  20 / 118 = 17%</a:t>
            </a:r>
          </a:p>
          <a:p>
            <a:pPr marL="800100" lvl="1" indent="-342900">
              <a:buFont typeface="+mj-lt"/>
              <a:buAutoNum type="alphaLcPeriod"/>
            </a:pPr>
            <a:endParaRPr lang="en-US" dirty="0">
              <a:solidFill>
                <a:srgbClr val="000000"/>
              </a:solidFill>
            </a:endParaRPr>
          </a:p>
          <a:p>
            <a:endParaRPr lang="en-US" dirty="0">
              <a:solidFill>
                <a:srgbClr val="000000"/>
              </a:solidFill>
            </a:endParaRPr>
          </a:p>
        </p:txBody>
      </p:sp>
      <p:sp>
        <p:nvSpPr>
          <p:cNvPr id="3" name="TextBox 2">
            <a:extLst>
              <a:ext uri="{FF2B5EF4-FFF2-40B4-BE49-F238E27FC236}">
                <a16:creationId xmlns:a16="http://schemas.microsoft.com/office/drawing/2014/main" xmlns="" id="{F90D59D2-4CB8-4592-AB7E-B13DF12DDA2F}"/>
              </a:ext>
            </a:extLst>
          </p:cNvPr>
          <p:cNvSpPr txBox="1"/>
          <p:nvPr/>
        </p:nvSpPr>
        <p:spPr>
          <a:xfrm>
            <a:off x="367284" y="5943600"/>
            <a:ext cx="7620000" cy="369332"/>
          </a:xfrm>
          <a:prstGeom prst="rect">
            <a:avLst/>
          </a:prstGeom>
          <a:noFill/>
        </p:spPr>
        <p:txBody>
          <a:bodyPr wrap="square" rtlCol="0">
            <a:spAutoFit/>
          </a:bodyPr>
          <a:lstStyle/>
          <a:p>
            <a:r>
              <a:rPr lang="en-US" dirty="0">
                <a:solidFill>
                  <a:srgbClr val="000000"/>
                </a:solidFill>
              </a:rPr>
              <a:t>Ref: </a:t>
            </a:r>
            <a:r>
              <a:rPr lang="en-US" dirty="0" err="1">
                <a:solidFill>
                  <a:srgbClr val="000000"/>
                </a:solidFill>
              </a:rPr>
              <a:t>Logistic_up_down_sample_Pima.ipynb</a:t>
            </a:r>
            <a:endParaRPr lang="en-US" dirty="0">
              <a:solidFill>
                <a:srgbClr val="000000"/>
              </a:solidFill>
            </a:endParaRPr>
          </a:p>
        </p:txBody>
      </p:sp>
    </p:spTree>
    <p:extLst>
      <p:ext uri="{BB962C8B-B14F-4D97-AF65-F5344CB8AC3E}">
        <p14:creationId xmlns:p14="http://schemas.microsoft.com/office/powerpoint/2010/main" val="3391654859"/>
      </p:ext>
    </p:extLst>
  </p:cSld>
  <p:clrMapOvr>
    <a:masterClrMapping/>
  </p:clrMapOvr>
  <p:transition spd="med">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143000"/>
            <a:ext cx="8305800" cy="5078313"/>
          </a:xfrm>
          <a:prstGeom prst="rect">
            <a:avLst/>
          </a:prstGeom>
          <a:noFill/>
        </p:spPr>
        <p:txBody>
          <a:bodyPr wrap="square" rtlCol="0">
            <a:spAutoFit/>
          </a:bodyPr>
          <a:lstStyle/>
          <a:p>
            <a:pPr marL="342900" indent="-342900">
              <a:buFont typeface="+mj-lt"/>
              <a:buAutoNum type="arabicPeriod" startAt="4"/>
            </a:pPr>
            <a:r>
              <a:rPr lang="en-US" dirty="0">
                <a:solidFill>
                  <a:srgbClr val="000000"/>
                </a:solidFill>
              </a:rPr>
              <a:t>Random oversampling is used to increase the frequency of minority class. This is done by replicating them in order to increase their representation. For e.g. </a:t>
            </a:r>
          </a:p>
          <a:p>
            <a:pPr marL="800100" lvl="1" indent="-342900">
              <a:buFont typeface="+mj-lt"/>
              <a:buAutoNum type="alphaLcPeriod"/>
            </a:pPr>
            <a:r>
              <a:rPr lang="en-US" dirty="0">
                <a:solidFill>
                  <a:srgbClr val="000000"/>
                </a:solidFill>
              </a:rPr>
              <a:t>Total observations – 1000</a:t>
            </a:r>
          </a:p>
          <a:p>
            <a:pPr marL="800100" lvl="1" indent="-342900">
              <a:buFont typeface="+mj-lt"/>
              <a:buAutoNum type="alphaLcPeriod"/>
            </a:pPr>
            <a:r>
              <a:rPr lang="en-US" dirty="0">
                <a:solidFill>
                  <a:srgbClr val="000000"/>
                </a:solidFill>
              </a:rPr>
              <a:t> Fraud                    -   020</a:t>
            </a:r>
          </a:p>
          <a:p>
            <a:pPr marL="800100" lvl="1" indent="-342900">
              <a:buFont typeface="+mj-lt"/>
              <a:buAutoNum type="alphaLcPeriod"/>
            </a:pPr>
            <a:r>
              <a:rPr lang="en-US" dirty="0">
                <a:solidFill>
                  <a:srgbClr val="000000"/>
                </a:solidFill>
              </a:rPr>
              <a:t>Non-fraud              -   980</a:t>
            </a:r>
          </a:p>
          <a:p>
            <a:pPr marL="800100" lvl="1" indent="-342900">
              <a:buFont typeface="+mj-lt"/>
              <a:buAutoNum type="alphaLcPeriod"/>
            </a:pPr>
            <a:r>
              <a:rPr lang="en-US" dirty="0">
                <a:solidFill>
                  <a:srgbClr val="000000"/>
                </a:solidFill>
              </a:rPr>
              <a:t>Event rate of interest -  2%</a:t>
            </a:r>
          </a:p>
          <a:p>
            <a:pPr marL="800100" lvl="1" indent="-342900">
              <a:buFont typeface="+mj-lt"/>
              <a:buAutoNum type="alphaLcPeriod"/>
            </a:pPr>
            <a:r>
              <a:rPr lang="en-US" dirty="0">
                <a:solidFill>
                  <a:srgbClr val="000000"/>
                </a:solidFill>
              </a:rPr>
              <a:t>Replicate a % of fraud cases n times e.g. 10 cases 20 times</a:t>
            </a:r>
          </a:p>
          <a:p>
            <a:pPr marL="800100" lvl="1" indent="-342900">
              <a:buFont typeface="+mj-lt"/>
              <a:buAutoNum type="alphaLcPeriod"/>
            </a:pPr>
            <a:r>
              <a:rPr lang="en-US" dirty="0">
                <a:solidFill>
                  <a:srgbClr val="000000"/>
                </a:solidFill>
              </a:rPr>
              <a:t>Sample size changes from 1000 to 1200</a:t>
            </a:r>
          </a:p>
          <a:p>
            <a:pPr marL="800100" lvl="1" indent="-342900">
              <a:buFont typeface="+mj-lt"/>
              <a:buAutoNum type="alphaLcPeriod"/>
            </a:pPr>
            <a:r>
              <a:rPr lang="en-US" dirty="0">
                <a:solidFill>
                  <a:srgbClr val="000000"/>
                </a:solidFill>
              </a:rPr>
              <a:t>Modified event rate -  220/1200  = 18%</a:t>
            </a:r>
          </a:p>
          <a:p>
            <a:pPr marL="800100" lvl="1" indent="-342900">
              <a:buFont typeface="+mj-lt"/>
              <a:buAutoNum type="alphaLcPeriod"/>
            </a:pPr>
            <a:endParaRPr lang="en-US" dirty="0">
              <a:solidFill>
                <a:srgbClr val="000000"/>
              </a:solidFill>
            </a:endParaRPr>
          </a:p>
          <a:p>
            <a:pPr marL="342900" indent="-342900">
              <a:buFont typeface="+mj-lt"/>
              <a:buAutoNum type="arabicPeriod" startAt="4"/>
            </a:pPr>
            <a:r>
              <a:rPr lang="en-US" dirty="0"/>
              <a:t>The simplest implementation of over-sampling is to duplicate random records from the minority class, which can cause overfitting.</a:t>
            </a:r>
          </a:p>
          <a:p>
            <a:pPr marL="342900" indent="-342900">
              <a:buFont typeface="+mj-lt"/>
              <a:buAutoNum type="arabicPeriod" startAt="4"/>
            </a:pPr>
            <a:endParaRPr lang="en-US" dirty="0"/>
          </a:p>
          <a:p>
            <a:pPr marL="342900" indent="-342900">
              <a:buFont typeface="+mj-lt"/>
              <a:buAutoNum type="arabicPeriod" startAt="4"/>
            </a:pPr>
            <a:r>
              <a:rPr lang="en-US" dirty="0"/>
              <a:t>In under-sampling, the simplest technique involves removing random records from the majority class, which can cause loss of information.</a:t>
            </a:r>
            <a:endParaRPr lang="en-US" dirty="0">
              <a:solidFill>
                <a:srgbClr val="000000"/>
              </a:solidFill>
            </a:endParaRPr>
          </a:p>
          <a:p>
            <a:pPr marL="342900" indent="-342900">
              <a:buFont typeface="+mj-lt"/>
              <a:buAutoNum type="arabicPeriod" startAt="4"/>
            </a:pPr>
            <a:endParaRPr lang="en-US" dirty="0">
              <a:solidFill>
                <a:srgbClr val="000000"/>
              </a:solidFill>
            </a:endParaRPr>
          </a:p>
          <a:p>
            <a:endParaRPr lang="en-US" dirty="0">
              <a:solidFill>
                <a:srgbClr val="000000"/>
              </a:solidFill>
            </a:endParaRPr>
          </a:p>
        </p:txBody>
      </p:sp>
      <p:sp>
        <p:nvSpPr>
          <p:cNvPr id="3" name="TextBox 2">
            <a:extLst>
              <a:ext uri="{FF2B5EF4-FFF2-40B4-BE49-F238E27FC236}">
                <a16:creationId xmlns:a16="http://schemas.microsoft.com/office/drawing/2014/main" xmlns="" id="{F90D59D2-4CB8-4592-AB7E-B13DF12DDA2F}"/>
              </a:ext>
            </a:extLst>
          </p:cNvPr>
          <p:cNvSpPr txBox="1"/>
          <p:nvPr/>
        </p:nvSpPr>
        <p:spPr>
          <a:xfrm>
            <a:off x="609600" y="6036647"/>
            <a:ext cx="7620000" cy="369332"/>
          </a:xfrm>
          <a:prstGeom prst="rect">
            <a:avLst/>
          </a:prstGeom>
          <a:noFill/>
        </p:spPr>
        <p:txBody>
          <a:bodyPr wrap="square" rtlCol="0">
            <a:spAutoFit/>
          </a:bodyPr>
          <a:lstStyle/>
          <a:p>
            <a:r>
              <a:rPr lang="en-US" dirty="0">
                <a:solidFill>
                  <a:srgbClr val="000000"/>
                </a:solidFill>
              </a:rPr>
              <a:t>Ref: </a:t>
            </a:r>
            <a:r>
              <a:rPr lang="en-US" dirty="0" err="1">
                <a:solidFill>
                  <a:srgbClr val="000000"/>
                </a:solidFill>
              </a:rPr>
              <a:t>Logistic_up_down_sample_Pima.ipynb</a:t>
            </a:r>
            <a:endParaRPr lang="en-US" dirty="0">
              <a:solidFill>
                <a:srgbClr val="000000"/>
              </a:solidFill>
            </a:endParaRPr>
          </a:p>
        </p:txBody>
      </p:sp>
    </p:spTree>
    <p:extLst>
      <p:ext uri="{BB962C8B-B14F-4D97-AF65-F5344CB8AC3E}">
        <p14:creationId xmlns:p14="http://schemas.microsoft.com/office/powerpoint/2010/main" val="3863692523"/>
      </p:ext>
    </p:extLst>
  </p:cSld>
  <p:clrMapOvr>
    <a:masterClrMapping/>
  </p:clrMapOvr>
  <p:transition spd="med">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295400"/>
            <a:ext cx="8305800" cy="3693319"/>
          </a:xfrm>
          <a:prstGeom prst="rect">
            <a:avLst/>
          </a:prstGeom>
          <a:noFill/>
        </p:spPr>
        <p:txBody>
          <a:bodyPr wrap="square" rtlCol="0">
            <a:spAutoFit/>
          </a:bodyPr>
          <a:lstStyle/>
          <a:p>
            <a:pPr marL="342900" indent="-342900">
              <a:buFont typeface="+mj-lt"/>
              <a:buAutoNum type="arabicPeriod"/>
            </a:pPr>
            <a:r>
              <a:rPr lang="en-US" dirty="0"/>
              <a:t>Python imbalanced-learn module – provides more sophisticated resampling techniques</a:t>
            </a:r>
          </a:p>
          <a:p>
            <a:pPr marL="342900" indent="-342900">
              <a:buFont typeface="+mj-lt"/>
              <a:buAutoNum type="arabicPeriod"/>
            </a:pPr>
            <a:endParaRPr lang="en-US" dirty="0"/>
          </a:p>
          <a:p>
            <a:pPr marL="342900" indent="-342900">
              <a:buFont typeface="+mj-lt"/>
              <a:buAutoNum type="arabicPeriod"/>
            </a:pPr>
            <a:r>
              <a:rPr lang="en-US" dirty="0"/>
              <a:t>For example, we can cluster the records of the majority class, and do the under-sampling by removing records from each cluster, thus seeking to preserve information. </a:t>
            </a:r>
          </a:p>
          <a:p>
            <a:pPr marL="342900" indent="-342900">
              <a:buFont typeface="+mj-lt"/>
              <a:buAutoNum type="arabicPeriod"/>
            </a:pPr>
            <a:endParaRPr lang="en-US" dirty="0"/>
          </a:p>
          <a:p>
            <a:pPr marL="342900" indent="-342900">
              <a:buFont typeface="+mj-lt"/>
              <a:buAutoNum type="arabicPeriod"/>
            </a:pPr>
            <a:r>
              <a:rPr lang="en-US" dirty="0"/>
              <a:t>In over-sampling, instead of creating exact copies of the minority class records, we can introduce small variations into those copies, creating more diverse synthetic samples.</a:t>
            </a:r>
          </a:p>
          <a:p>
            <a:pPr marL="342900" indent="-342900">
              <a:buFont typeface="+mj-lt"/>
              <a:buAutoNum type="arabicPeriod"/>
            </a:pPr>
            <a:endParaRPr lang="en-US" dirty="0"/>
          </a:p>
          <a:p>
            <a:pPr marL="342900" indent="-342900">
              <a:buFont typeface="+mj-lt"/>
              <a:buAutoNum type="arabicPeriod"/>
            </a:pPr>
            <a:endParaRPr lang="en-US" dirty="0">
              <a:solidFill>
                <a:srgbClr val="000000"/>
              </a:solidFill>
            </a:endParaRPr>
          </a:p>
          <a:p>
            <a:endParaRPr lang="en-US" dirty="0">
              <a:solidFill>
                <a:srgbClr val="000000"/>
              </a:solidFill>
            </a:endParaRPr>
          </a:p>
        </p:txBody>
      </p:sp>
      <p:sp>
        <p:nvSpPr>
          <p:cNvPr id="3" name="TextBox 2">
            <a:extLst>
              <a:ext uri="{FF2B5EF4-FFF2-40B4-BE49-F238E27FC236}">
                <a16:creationId xmlns:a16="http://schemas.microsoft.com/office/drawing/2014/main" xmlns="" id="{F90D59D2-4CB8-4592-AB7E-B13DF12DDA2F}"/>
              </a:ext>
            </a:extLst>
          </p:cNvPr>
          <p:cNvSpPr txBox="1"/>
          <p:nvPr/>
        </p:nvSpPr>
        <p:spPr>
          <a:xfrm>
            <a:off x="609600" y="5943600"/>
            <a:ext cx="7620000" cy="369332"/>
          </a:xfrm>
          <a:prstGeom prst="rect">
            <a:avLst/>
          </a:prstGeom>
          <a:noFill/>
        </p:spPr>
        <p:txBody>
          <a:bodyPr wrap="square" rtlCol="0">
            <a:spAutoFit/>
          </a:bodyPr>
          <a:lstStyle/>
          <a:p>
            <a:r>
              <a:rPr lang="en-US" dirty="0">
                <a:solidFill>
                  <a:srgbClr val="000000"/>
                </a:solidFill>
              </a:rPr>
              <a:t>Ref: </a:t>
            </a:r>
            <a:r>
              <a:rPr lang="en-US" dirty="0" err="1">
                <a:solidFill>
                  <a:srgbClr val="000000"/>
                </a:solidFill>
              </a:rPr>
              <a:t>Logistic_up_down_sample_Pima.ipynb</a:t>
            </a:r>
            <a:endParaRPr lang="en-US" dirty="0">
              <a:solidFill>
                <a:srgbClr val="000000"/>
              </a:solidFill>
            </a:endParaRPr>
          </a:p>
        </p:txBody>
      </p:sp>
      <p:sp>
        <p:nvSpPr>
          <p:cNvPr id="4" name="TextBox 3">
            <a:extLst>
              <a:ext uri="{FF2B5EF4-FFF2-40B4-BE49-F238E27FC236}">
                <a16:creationId xmlns:a16="http://schemas.microsoft.com/office/drawing/2014/main" xmlns="" id="{A562BAE1-9201-451E-8BAB-9B481F12CE72}"/>
              </a:ext>
            </a:extLst>
          </p:cNvPr>
          <p:cNvSpPr txBox="1"/>
          <p:nvPr/>
        </p:nvSpPr>
        <p:spPr>
          <a:xfrm>
            <a:off x="304800" y="381000"/>
            <a:ext cx="7772400" cy="369332"/>
          </a:xfrm>
          <a:prstGeom prst="rect">
            <a:avLst/>
          </a:prstGeom>
          <a:noFill/>
        </p:spPr>
        <p:txBody>
          <a:bodyPr wrap="square" rtlCol="0">
            <a:spAutoFit/>
          </a:bodyPr>
          <a:lstStyle/>
          <a:p>
            <a:r>
              <a:rPr lang="en-US" dirty="0" err="1">
                <a:solidFill>
                  <a:srgbClr val="000000"/>
                </a:solidFill>
              </a:rPr>
              <a:t>Imblearn</a:t>
            </a:r>
            <a:r>
              <a:rPr lang="en-US" dirty="0">
                <a:solidFill>
                  <a:srgbClr val="000000"/>
                </a:solidFill>
              </a:rPr>
              <a:t> Techniques</a:t>
            </a:r>
          </a:p>
        </p:txBody>
      </p:sp>
    </p:spTree>
    <p:extLst>
      <p:ext uri="{BB962C8B-B14F-4D97-AF65-F5344CB8AC3E}">
        <p14:creationId xmlns:p14="http://schemas.microsoft.com/office/powerpoint/2010/main" val="3420801532"/>
      </p:ext>
    </p:extLst>
  </p:cSld>
  <p:clrMapOvr>
    <a:masterClrMapping/>
  </p:clrMapOvr>
  <p:transition spd="med">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066800"/>
            <a:ext cx="8305800" cy="2308324"/>
          </a:xfrm>
          <a:prstGeom prst="rect">
            <a:avLst/>
          </a:prstGeom>
          <a:noFill/>
        </p:spPr>
        <p:txBody>
          <a:bodyPr wrap="square" rtlCol="0">
            <a:spAutoFit/>
          </a:bodyPr>
          <a:lstStyle/>
          <a:p>
            <a:pPr marL="342900" indent="-342900">
              <a:buFont typeface="+mj-lt"/>
              <a:buAutoNum type="arabicPeriod" startAt="4"/>
            </a:pPr>
            <a:r>
              <a:rPr lang="en-US" dirty="0"/>
              <a:t>SMOTE (Synthetic Minority Oversampling </a:t>
            </a:r>
            <a:r>
              <a:rPr lang="en-US" dirty="0" err="1"/>
              <a:t>TEchnique</a:t>
            </a:r>
            <a:r>
              <a:rPr lang="en-US" dirty="0"/>
              <a:t>) </a:t>
            </a:r>
          </a:p>
          <a:p>
            <a:pPr marL="800100" lvl="1" indent="-342900">
              <a:buFont typeface="+mj-lt"/>
              <a:buAutoNum type="alphaLcPeriod"/>
            </a:pPr>
            <a:r>
              <a:rPr lang="en-US" dirty="0"/>
              <a:t>consists of synthesizing elements for the minority class, based on those that already exist. </a:t>
            </a:r>
          </a:p>
          <a:p>
            <a:pPr marL="800100" lvl="1" indent="-342900">
              <a:buFont typeface="+mj-lt"/>
              <a:buAutoNum type="alphaLcPeriod"/>
            </a:pPr>
            <a:r>
              <a:rPr lang="en-US" dirty="0"/>
              <a:t>It works randomly picking a point from the minority class and computing the k-nearest neighbors for this point. </a:t>
            </a:r>
          </a:p>
          <a:p>
            <a:pPr marL="800100" lvl="1" indent="-342900">
              <a:buFont typeface="+mj-lt"/>
              <a:buAutoNum type="alphaLcPeriod"/>
            </a:pPr>
            <a:r>
              <a:rPr lang="en-US" dirty="0"/>
              <a:t>Synthetic points are added between the chosen point and its neighbors.</a:t>
            </a:r>
          </a:p>
          <a:p>
            <a:pPr marL="342900" indent="-342900">
              <a:buFont typeface="+mj-lt"/>
              <a:buAutoNum type="arabicPeriod" startAt="4"/>
            </a:pPr>
            <a:endParaRPr lang="en-US" dirty="0">
              <a:solidFill>
                <a:srgbClr val="000000"/>
              </a:solidFill>
            </a:endParaRPr>
          </a:p>
          <a:p>
            <a:endParaRPr lang="en-US" dirty="0">
              <a:solidFill>
                <a:srgbClr val="000000"/>
              </a:solidFill>
            </a:endParaRPr>
          </a:p>
        </p:txBody>
      </p:sp>
      <p:sp>
        <p:nvSpPr>
          <p:cNvPr id="3" name="TextBox 2">
            <a:extLst>
              <a:ext uri="{FF2B5EF4-FFF2-40B4-BE49-F238E27FC236}">
                <a16:creationId xmlns:a16="http://schemas.microsoft.com/office/drawing/2014/main" xmlns="" id="{F90D59D2-4CB8-4592-AB7E-B13DF12DDA2F}"/>
              </a:ext>
            </a:extLst>
          </p:cNvPr>
          <p:cNvSpPr txBox="1"/>
          <p:nvPr/>
        </p:nvSpPr>
        <p:spPr>
          <a:xfrm>
            <a:off x="637982" y="6107668"/>
            <a:ext cx="7620000" cy="369332"/>
          </a:xfrm>
          <a:prstGeom prst="rect">
            <a:avLst/>
          </a:prstGeom>
          <a:noFill/>
        </p:spPr>
        <p:txBody>
          <a:bodyPr wrap="square" rtlCol="0">
            <a:spAutoFit/>
          </a:bodyPr>
          <a:lstStyle/>
          <a:p>
            <a:r>
              <a:rPr lang="en-US" dirty="0">
                <a:solidFill>
                  <a:srgbClr val="000000"/>
                </a:solidFill>
              </a:rPr>
              <a:t>Ref: </a:t>
            </a:r>
            <a:r>
              <a:rPr lang="en-US" dirty="0" err="1">
                <a:solidFill>
                  <a:srgbClr val="000000"/>
                </a:solidFill>
              </a:rPr>
              <a:t>Logistic_up_down_sample_Pima.ipynb</a:t>
            </a:r>
            <a:endParaRPr lang="en-US" dirty="0">
              <a:solidFill>
                <a:srgbClr val="000000"/>
              </a:solidFill>
            </a:endParaRPr>
          </a:p>
        </p:txBody>
      </p:sp>
      <p:sp>
        <p:nvSpPr>
          <p:cNvPr id="4" name="TextBox 3">
            <a:extLst>
              <a:ext uri="{FF2B5EF4-FFF2-40B4-BE49-F238E27FC236}">
                <a16:creationId xmlns:a16="http://schemas.microsoft.com/office/drawing/2014/main" xmlns="" id="{A562BAE1-9201-451E-8BAB-9B481F12CE72}"/>
              </a:ext>
            </a:extLst>
          </p:cNvPr>
          <p:cNvSpPr txBox="1"/>
          <p:nvPr/>
        </p:nvSpPr>
        <p:spPr>
          <a:xfrm>
            <a:off x="304800" y="381000"/>
            <a:ext cx="7772400" cy="369332"/>
          </a:xfrm>
          <a:prstGeom prst="rect">
            <a:avLst/>
          </a:prstGeom>
          <a:noFill/>
        </p:spPr>
        <p:txBody>
          <a:bodyPr wrap="square" rtlCol="0">
            <a:spAutoFit/>
          </a:bodyPr>
          <a:lstStyle/>
          <a:p>
            <a:r>
              <a:rPr lang="en-US" dirty="0" err="1">
                <a:solidFill>
                  <a:srgbClr val="000000"/>
                </a:solidFill>
              </a:rPr>
              <a:t>Imblearn</a:t>
            </a:r>
            <a:r>
              <a:rPr lang="en-US" dirty="0">
                <a:solidFill>
                  <a:srgbClr val="000000"/>
                </a:solidFill>
              </a:rPr>
              <a:t> Techniques</a:t>
            </a:r>
          </a:p>
        </p:txBody>
      </p:sp>
      <p:pic>
        <p:nvPicPr>
          <p:cNvPr id="6" name="Picture 5">
            <a:extLst>
              <a:ext uri="{FF2B5EF4-FFF2-40B4-BE49-F238E27FC236}">
                <a16:creationId xmlns:a16="http://schemas.microsoft.com/office/drawing/2014/main" xmlns="" id="{07798350-F75A-4557-8634-9B0FD9F9B0B5}"/>
              </a:ext>
            </a:extLst>
          </p:cNvPr>
          <p:cNvPicPr>
            <a:picLocks noChangeAspect="1"/>
          </p:cNvPicPr>
          <p:nvPr/>
        </p:nvPicPr>
        <p:blipFill>
          <a:blip r:embed="rId2"/>
          <a:stretch>
            <a:fillRect/>
          </a:stretch>
        </p:blipFill>
        <p:spPr>
          <a:xfrm>
            <a:off x="1278824" y="3471024"/>
            <a:ext cx="6991350" cy="2143125"/>
          </a:xfrm>
          <a:prstGeom prst="rect">
            <a:avLst/>
          </a:prstGeom>
        </p:spPr>
      </p:pic>
    </p:spTree>
    <p:extLst>
      <p:ext uri="{BB962C8B-B14F-4D97-AF65-F5344CB8AC3E}">
        <p14:creationId xmlns:p14="http://schemas.microsoft.com/office/powerpoint/2010/main" val="362194406"/>
      </p:ext>
    </p:extLst>
  </p:cSld>
  <p:clrMapOvr>
    <a:masterClrMapping/>
  </p:clrMapOvr>
  <p:transition spd="med">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066800"/>
            <a:ext cx="8305800" cy="1754326"/>
          </a:xfrm>
          <a:prstGeom prst="rect">
            <a:avLst/>
          </a:prstGeom>
          <a:noFill/>
        </p:spPr>
        <p:txBody>
          <a:bodyPr wrap="square" rtlCol="0">
            <a:spAutoFit/>
          </a:bodyPr>
          <a:lstStyle/>
          <a:p>
            <a:pPr marL="342900" indent="-342900">
              <a:buFont typeface="+mj-lt"/>
              <a:buAutoNum type="arabicPeriod" startAt="5"/>
            </a:pPr>
            <a:r>
              <a:rPr lang="en-US" dirty="0"/>
              <a:t>Tomek links T-Link </a:t>
            </a:r>
          </a:p>
          <a:p>
            <a:pPr marL="800100" lvl="1" indent="-342900">
              <a:buFont typeface="+mj-lt"/>
              <a:buAutoNum type="alphaLcPeriod"/>
            </a:pPr>
            <a:r>
              <a:rPr lang="en-US" dirty="0"/>
              <a:t>Tomek links are pairs of very close instances, but of opposite classes.</a:t>
            </a:r>
          </a:p>
          <a:p>
            <a:pPr marL="800100" lvl="1" indent="-342900">
              <a:buFont typeface="+mj-lt"/>
              <a:buAutoNum type="alphaLcPeriod"/>
            </a:pPr>
            <a:endParaRPr lang="en-US" dirty="0"/>
          </a:p>
          <a:p>
            <a:pPr marL="800100" lvl="1" indent="-342900">
              <a:buFont typeface="+mj-lt"/>
              <a:buAutoNum type="alphaLcPeriod"/>
            </a:pPr>
            <a:r>
              <a:rPr lang="en-US" dirty="0"/>
              <a:t>Removing the instances of the majority class of each pair increases the space between the two classes, facilitating the classification process.</a:t>
            </a:r>
            <a:endParaRPr lang="en-US" dirty="0">
              <a:solidFill>
                <a:srgbClr val="000000"/>
              </a:solidFill>
            </a:endParaRPr>
          </a:p>
          <a:p>
            <a:endParaRPr lang="en-US" dirty="0">
              <a:solidFill>
                <a:srgbClr val="000000"/>
              </a:solidFill>
            </a:endParaRPr>
          </a:p>
        </p:txBody>
      </p:sp>
      <p:sp>
        <p:nvSpPr>
          <p:cNvPr id="4" name="TextBox 3">
            <a:extLst>
              <a:ext uri="{FF2B5EF4-FFF2-40B4-BE49-F238E27FC236}">
                <a16:creationId xmlns:a16="http://schemas.microsoft.com/office/drawing/2014/main" xmlns="" id="{A562BAE1-9201-451E-8BAB-9B481F12CE72}"/>
              </a:ext>
            </a:extLst>
          </p:cNvPr>
          <p:cNvSpPr txBox="1"/>
          <p:nvPr/>
        </p:nvSpPr>
        <p:spPr>
          <a:xfrm>
            <a:off x="304800" y="381000"/>
            <a:ext cx="7772400" cy="369332"/>
          </a:xfrm>
          <a:prstGeom prst="rect">
            <a:avLst/>
          </a:prstGeom>
          <a:noFill/>
        </p:spPr>
        <p:txBody>
          <a:bodyPr wrap="square" rtlCol="0">
            <a:spAutoFit/>
          </a:bodyPr>
          <a:lstStyle/>
          <a:p>
            <a:r>
              <a:rPr lang="en-US" dirty="0" err="1">
                <a:solidFill>
                  <a:srgbClr val="000000"/>
                </a:solidFill>
              </a:rPr>
              <a:t>Imblearn</a:t>
            </a:r>
            <a:r>
              <a:rPr lang="en-US" dirty="0">
                <a:solidFill>
                  <a:srgbClr val="000000"/>
                </a:solidFill>
              </a:rPr>
              <a:t> Techniques</a:t>
            </a:r>
          </a:p>
        </p:txBody>
      </p:sp>
      <p:pic>
        <p:nvPicPr>
          <p:cNvPr id="5" name="Picture 4">
            <a:extLst>
              <a:ext uri="{FF2B5EF4-FFF2-40B4-BE49-F238E27FC236}">
                <a16:creationId xmlns:a16="http://schemas.microsoft.com/office/drawing/2014/main" xmlns="" id="{6318177D-2E7C-48DC-A44E-E6135E7AE9C3}"/>
              </a:ext>
            </a:extLst>
          </p:cNvPr>
          <p:cNvPicPr>
            <a:picLocks noChangeAspect="1"/>
          </p:cNvPicPr>
          <p:nvPr/>
        </p:nvPicPr>
        <p:blipFill>
          <a:blip r:embed="rId2"/>
          <a:stretch>
            <a:fillRect/>
          </a:stretch>
        </p:blipFill>
        <p:spPr>
          <a:xfrm>
            <a:off x="914400" y="3142542"/>
            <a:ext cx="7600950" cy="2162175"/>
          </a:xfrm>
          <a:prstGeom prst="rect">
            <a:avLst/>
          </a:prstGeom>
        </p:spPr>
      </p:pic>
    </p:spTree>
    <p:extLst>
      <p:ext uri="{BB962C8B-B14F-4D97-AF65-F5344CB8AC3E}">
        <p14:creationId xmlns:p14="http://schemas.microsoft.com/office/powerpoint/2010/main" val="2092841992"/>
      </p:ext>
    </p:extLst>
  </p:cSld>
  <p:clrMapOvr>
    <a:masterClrMapping/>
  </p:clrMapOvr>
  <p:transition spd="med">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066800"/>
            <a:ext cx="8305800" cy="2585323"/>
          </a:xfrm>
          <a:prstGeom prst="rect">
            <a:avLst/>
          </a:prstGeom>
          <a:noFill/>
        </p:spPr>
        <p:txBody>
          <a:bodyPr wrap="square" rtlCol="0">
            <a:spAutoFit/>
          </a:bodyPr>
          <a:lstStyle/>
          <a:p>
            <a:pPr marL="342900" indent="-342900">
              <a:buFont typeface="+mj-lt"/>
              <a:buAutoNum type="arabicPeriod" startAt="6"/>
            </a:pPr>
            <a:r>
              <a:rPr lang="en-US" dirty="0"/>
              <a:t>Cluster centroid based under sampling - </a:t>
            </a:r>
          </a:p>
          <a:p>
            <a:pPr marL="800100" lvl="1" indent="-342900" eaLnBrk="0" hangingPunct="0">
              <a:buFont typeface="+mj-lt"/>
              <a:buAutoNum type="alphaLcPeriod"/>
            </a:pPr>
            <a:endParaRPr lang="en-US" dirty="0"/>
          </a:p>
          <a:p>
            <a:pPr marL="800100" lvl="1" indent="-342900" eaLnBrk="0" hangingPunct="0">
              <a:buFont typeface="+mj-lt"/>
              <a:buAutoNum type="alphaLcPeriod"/>
            </a:pPr>
            <a:r>
              <a:rPr lang="en-US" dirty="0"/>
              <a:t>Method that under samples the majority class by replacing a cluster of majority samples by the cluster centroid of a </a:t>
            </a:r>
            <a:r>
              <a:rPr lang="en-US" dirty="0" err="1"/>
              <a:t>KMeans</a:t>
            </a:r>
            <a:r>
              <a:rPr lang="en-US" dirty="0"/>
              <a:t> algorithm. </a:t>
            </a:r>
          </a:p>
          <a:p>
            <a:pPr marL="800100" lvl="1" indent="-342900" eaLnBrk="0" hangingPunct="0">
              <a:buFont typeface="+mj-lt"/>
              <a:buAutoNum type="alphaLcPeriod"/>
            </a:pPr>
            <a:endParaRPr lang="en-US" dirty="0"/>
          </a:p>
          <a:p>
            <a:pPr marL="800100" lvl="1" indent="-342900" eaLnBrk="0" hangingPunct="0">
              <a:buFont typeface="+mj-lt"/>
              <a:buAutoNum type="alphaLcPeriod"/>
            </a:pPr>
            <a:r>
              <a:rPr lang="en-US" dirty="0"/>
              <a:t>This algorithm keeps N majority samples by fitting the </a:t>
            </a:r>
            <a:r>
              <a:rPr lang="en-US" dirty="0" err="1"/>
              <a:t>KMeans</a:t>
            </a:r>
            <a:r>
              <a:rPr lang="en-US" dirty="0"/>
              <a:t> algorithm with N cluster to the majority class and using the coordinates of the N cluster centroids as the new majority samples.</a:t>
            </a:r>
            <a:endParaRPr lang="en-US" dirty="0">
              <a:solidFill>
                <a:srgbClr val="000000"/>
              </a:solidFill>
            </a:endParaRPr>
          </a:p>
          <a:p>
            <a:endParaRPr lang="en-US" dirty="0">
              <a:solidFill>
                <a:srgbClr val="000000"/>
              </a:solidFill>
            </a:endParaRPr>
          </a:p>
        </p:txBody>
      </p:sp>
      <p:sp>
        <p:nvSpPr>
          <p:cNvPr id="4" name="TextBox 3">
            <a:extLst>
              <a:ext uri="{FF2B5EF4-FFF2-40B4-BE49-F238E27FC236}">
                <a16:creationId xmlns:a16="http://schemas.microsoft.com/office/drawing/2014/main" xmlns="" id="{A562BAE1-9201-451E-8BAB-9B481F12CE72}"/>
              </a:ext>
            </a:extLst>
          </p:cNvPr>
          <p:cNvSpPr txBox="1"/>
          <p:nvPr/>
        </p:nvSpPr>
        <p:spPr>
          <a:xfrm>
            <a:off x="304800" y="381000"/>
            <a:ext cx="7772400" cy="369332"/>
          </a:xfrm>
          <a:prstGeom prst="rect">
            <a:avLst/>
          </a:prstGeom>
          <a:noFill/>
        </p:spPr>
        <p:txBody>
          <a:bodyPr wrap="square" rtlCol="0">
            <a:spAutoFit/>
          </a:bodyPr>
          <a:lstStyle/>
          <a:p>
            <a:r>
              <a:rPr lang="en-US" dirty="0" err="1">
                <a:solidFill>
                  <a:srgbClr val="000000"/>
                </a:solidFill>
              </a:rPr>
              <a:t>Imblearn</a:t>
            </a:r>
            <a:r>
              <a:rPr lang="en-US" dirty="0">
                <a:solidFill>
                  <a:srgbClr val="000000"/>
                </a:solidFill>
              </a:rPr>
              <a:t> Techniques</a:t>
            </a:r>
          </a:p>
        </p:txBody>
      </p:sp>
    </p:spTree>
    <p:extLst>
      <p:ext uri="{BB962C8B-B14F-4D97-AF65-F5344CB8AC3E}">
        <p14:creationId xmlns:p14="http://schemas.microsoft.com/office/powerpoint/2010/main" val="3845259330"/>
      </p:ext>
    </p:extLst>
  </p:cSld>
  <p:clrMapOvr>
    <a:masterClrMapping/>
  </p:clrMapOvr>
  <p:transition spd="med">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C8C78D2-CB94-4BCA-A6F8-369B906C533D}"/>
              </a:ext>
            </a:extLst>
          </p:cNvPr>
          <p:cNvSpPr txBox="1"/>
          <p:nvPr/>
        </p:nvSpPr>
        <p:spPr>
          <a:xfrm>
            <a:off x="1143000" y="990600"/>
            <a:ext cx="7010400" cy="4524315"/>
          </a:xfrm>
          <a:prstGeom prst="rect">
            <a:avLst/>
          </a:prstGeom>
          <a:noFill/>
        </p:spPr>
        <p:txBody>
          <a:bodyPr wrap="square" rtlCol="0">
            <a:spAutoFit/>
          </a:bodyPr>
          <a:lstStyle/>
          <a:p>
            <a:r>
              <a:rPr lang="en-US" dirty="0"/>
              <a:t>The imbalanced-learn documentation:</a:t>
            </a:r>
            <a:br>
              <a:rPr lang="en-US" dirty="0"/>
            </a:br>
            <a:r>
              <a:rPr lang="en-US" dirty="0">
                <a:hlinkClick r:id="rId2"/>
              </a:rPr>
              <a:t>http://contrib.scikit-learn.org/imbalanced-learn/stable/index.html</a:t>
            </a:r>
            <a:endParaRPr lang="en-US" dirty="0"/>
          </a:p>
          <a:p>
            <a:endParaRPr lang="en-US" dirty="0"/>
          </a:p>
          <a:p>
            <a:r>
              <a:rPr lang="en-US" dirty="0"/>
              <a:t>The imbalanced-learn GitHub:</a:t>
            </a:r>
            <a:br>
              <a:rPr lang="en-US" dirty="0"/>
            </a:br>
            <a:r>
              <a:rPr lang="en-US" dirty="0">
                <a:hlinkClick r:id="rId3"/>
              </a:rPr>
              <a:t>https://github.com/scikit-learn-contrib/imbalanced-learn</a:t>
            </a:r>
            <a:endParaRPr lang="en-US" dirty="0"/>
          </a:p>
          <a:p>
            <a:endParaRPr lang="en-US" dirty="0"/>
          </a:p>
          <a:p>
            <a:r>
              <a:rPr lang="en-US" dirty="0"/>
              <a:t>Comparison of the combination of over- and under-sampling algorithms:</a:t>
            </a:r>
            <a:br>
              <a:rPr lang="en-US" dirty="0"/>
            </a:br>
            <a:r>
              <a:rPr lang="en-US" dirty="0">
                <a:hlinkClick r:id="rId4"/>
              </a:rPr>
              <a:t>http://contrib.scikit-learn.org/imbalanced-learn/stable/auto_examples/combine/plot_comparison_combine.html</a:t>
            </a:r>
            <a:endParaRPr lang="en-US" dirty="0"/>
          </a:p>
          <a:p>
            <a:endParaRPr lang="en-US" dirty="0"/>
          </a:p>
          <a:p>
            <a:r>
              <a:rPr lang="en-US" dirty="0"/>
              <a:t>Chawla, Nitesh V., et al. "SMOTE: synthetic minority over-sampling technique." Journal of artificial intelligence research 16 (2002):</a:t>
            </a:r>
            <a:br>
              <a:rPr lang="en-US" dirty="0"/>
            </a:br>
            <a:r>
              <a:rPr lang="en-US" dirty="0">
                <a:hlinkClick r:id="rId5"/>
              </a:rPr>
              <a:t>https://www.jair.org/media/953/live-953-2037-jair.pdf</a:t>
            </a:r>
            <a:endParaRPr lang="en-US" dirty="0"/>
          </a:p>
          <a:p>
            <a:endParaRPr lang="en-US" dirty="0">
              <a:solidFill>
                <a:schemeClr val="tx1">
                  <a:lumMod val="50000"/>
                  <a:lumOff val="50000"/>
                </a:schemeClr>
              </a:solidFill>
            </a:endParaRPr>
          </a:p>
        </p:txBody>
      </p:sp>
    </p:spTree>
    <p:extLst>
      <p:ext uri="{BB962C8B-B14F-4D97-AF65-F5344CB8AC3E}">
        <p14:creationId xmlns:p14="http://schemas.microsoft.com/office/powerpoint/2010/main" val="2618494020"/>
      </p:ext>
    </p:extLst>
  </p:cSld>
  <p:clrMapOvr>
    <a:masterClrMapping/>
  </p:clrMapOvr>
  <p:transition spd="med">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a:t>Deploying Models</a:t>
            </a:r>
          </a:p>
        </p:txBody>
      </p:sp>
    </p:spTree>
    <p:extLst>
      <p:ext uri="{BB962C8B-B14F-4D97-AF65-F5344CB8AC3E}">
        <p14:creationId xmlns:p14="http://schemas.microsoft.com/office/powerpoint/2010/main" val="2311015364"/>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xmlns="" id="{00EAD1D3-71D3-49EF-9329-41E46E387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067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xmlns="" id="{851A929D-52A1-4CFD-A392-B7C1DFDBCC2A}"/>
              </a:ext>
            </a:extLst>
          </p:cNvPr>
          <p:cNvSpPr/>
          <p:nvPr/>
        </p:nvSpPr>
        <p:spPr>
          <a:xfrm>
            <a:off x="4495800" y="3429000"/>
            <a:ext cx="685800" cy="381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xmlns="" id="{532C21BD-43A1-4216-ADF9-53D6A59CEA37}"/>
              </a:ext>
            </a:extLst>
          </p:cNvPr>
          <p:cNvSpPr/>
          <p:nvPr/>
        </p:nvSpPr>
        <p:spPr>
          <a:xfrm>
            <a:off x="6324600" y="4876800"/>
            <a:ext cx="685800" cy="381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xmlns="" id="{F4DAFF4C-BF08-4E4E-8F06-B8488DC1AD17}"/>
              </a:ext>
            </a:extLst>
          </p:cNvPr>
          <p:cNvSpPr/>
          <p:nvPr/>
        </p:nvSpPr>
        <p:spPr>
          <a:xfrm rot="18534363">
            <a:off x="3522400" y="-1724928"/>
            <a:ext cx="1116436" cy="9731586"/>
          </a:xfrm>
          <a:prstGeom prst="ellipse">
            <a:avLst/>
          </a:prstGeom>
          <a:no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0FA66197-70D3-49E3-9C71-15519D95F32E}"/>
              </a:ext>
            </a:extLst>
          </p:cNvPr>
          <p:cNvSpPr txBox="1"/>
          <p:nvPr/>
        </p:nvSpPr>
        <p:spPr>
          <a:xfrm>
            <a:off x="6667500" y="304800"/>
            <a:ext cx="2400300" cy="2492990"/>
          </a:xfrm>
          <a:prstGeom prst="rect">
            <a:avLst/>
          </a:prstGeom>
          <a:solidFill>
            <a:schemeClr val="bg1">
              <a:alpha val="84000"/>
            </a:schemeClr>
          </a:solidFill>
        </p:spPr>
        <p:txBody>
          <a:bodyPr wrap="square" rtlCol="0">
            <a:spAutoFit/>
          </a:bodyPr>
          <a:lstStyle/>
          <a:p>
            <a:pPr marL="228600" indent="-228600">
              <a:buFont typeface="+mj-lt"/>
              <a:buAutoNum type="arabicPeriod"/>
            </a:pPr>
            <a:r>
              <a:rPr lang="en-US" sz="1200" dirty="0"/>
              <a:t>Long tails are seen on ‘test’, ‘</a:t>
            </a:r>
            <a:r>
              <a:rPr lang="en-US" sz="1200" dirty="0" err="1"/>
              <a:t>pedi</a:t>
            </a:r>
            <a:r>
              <a:rPr lang="en-US" sz="1200" dirty="0"/>
              <a:t>’ columns</a:t>
            </a:r>
          </a:p>
          <a:p>
            <a:pPr marL="228600" indent="-228600">
              <a:buFont typeface="+mj-lt"/>
              <a:buAutoNum type="arabicPeriod"/>
            </a:pPr>
            <a:endParaRPr lang="en-US" sz="1200" dirty="0"/>
          </a:p>
          <a:p>
            <a:pPr marL="228600" indent="-228600">
              <a:buFont typeface="+mj-lt"/>
              <a:buAutoNum type="arabicPeriod"/>
            </a:pPr>
            <a:r>
              <a:rPr lang="en-US" sz="1200" dirty="0"/>
              <a:t>On all the columns the distribution of the two classes are completely eclipsing one another</a:t>
            </a:r>
          </a:p>
          <a:p>
            <a:pPr marL="228600" indent="-228600">
              <a:buFont typeface="+mj-lt"/>
              <a:buAutoNum type="arabicPeriod"/>
            </a:pPr>
            <a:endParaRPr lang="en-US" sz="1200" dirty="0"/>
          </a:p>
          <a:p>
            <a:pPr marL="228600" indent="-228600">
              <a:buFont typeface="+mj-lt"/>
              <a:buAutoNum type="arabicPeriod"/>
            </a:pPr>
            <a:r>
              <a:rPr lang="en-US" sz="1200" dirty="0"/>
              <a:t>With minor differences in the distribution in ‘age’, ‘</a:t>
            </a:r>
            <a:r>
              <a:rPr lang="en-US" sz="1200" dirty="0" err="1"/>
              <a:t>plas</a:t>
            </a:r>
            <a:r>
              <a:rPr lang="en-US" sz="1200" dirty="0"/>
              <a:t>’</a:t>
            </a:r>
          </a:p>
          <a:p>
            <a:pPr marL="228600" indent="-228600">
              <a:buFont typeface="+mj-lt"/>
              <a:buAutoNum type="arabicPeriod"/>
            </a:pPr>
            <a:endParaRPr lang="en-US" sz="1200" dirty="0"/>
          </a:p>
          <a:p>
            <a:pPr marL="228600" indent="-228600">
              <a:buFont typeface="+mj-lt"/>
              <a:buAutoNum type="arabicPeriod"/>
            </a:pPr>
            <a:r>
              <a:rPr lang="en-US" sz="1200" dirty="0"/>
              <a:t>None of the columns can be good differentiators</a:t>
            </a:r>
          </a:p>
        </p:txBody>
      </p:sp>
    </p:spTree>
    <p:extLst>
      <p:ext uri="{BB962C8B-B14F-4D97-AF65-F5344CB8AC3E}">
        <p14:creationId xmlns:p14="http://schemas.microsoft.com/office/powerpoint/2010/main" val="1552845512"/>
      </p:ext>
    </p:extLst>
  </p:cSld>
  <p:clrMapOvr>
    <a:masterClrMapping/>
  </p:clrMapOvr>
  <p:transition spd="med">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914400"/>
            <a:ext cx="8572500" cy="5509200"/>
          </a:xfrm>
          <a:prstGeom prst="rect">
            <a:avLst/>
          </a:prstGeom>
          <a:noFill/>
        </p:spPr>
        <p:txBody>
          <a:bodyPr wrap="square" rtlCol="0">
            <a:spAutoFit/>
          </a:bodyPr>
          <a:lstStyle/>
          <a:p>
            <a:r>
              <a:rPr lang="en-US" b="1" dirty="0"/>
              <a:t>Serializing / Deserializing Python objects -</a:t>
            </a:r>
          </a:p>
          <a:p>
            <a:pPr marL="800100" lvl="1" indent="-342900" eaLnBrk="0" hangingPunct="0">
              <a:buFont typeface="+mj-lt"/>
              <a:buAutoNum type="alphaLcPeriod"/>
            </a:pPr>
            <a:endParaRPr lang="en-US" dirty="0"/>
          </a:p>
          <a:p>
            <a:pPr marL="342900" indent="-342900">
              <a:buFont typeface="+mj-lt"/>
              <a:buAutoNum type="arabicPeriod"/>
            </a:pPr>
            <a:r>
              <a:rPr lang="en-US" dirty="0">
                <a:solidFill>
                  <a:srgbClr val="000000"/>
                </a:solidFill>
              </a:rPr>
              <a:t>All models are objects. For e.g. </a:t>
            </a:r>
          </a:p>
          <a:p>
            <a:pPr marL="800100" lvl="1" indent="-342900">
              <a:buFont typeface="+mj-lt"/>
              <a:buAutoNum type="alphaLcPeriod"/>
            </a:pPr>
            <a:r>
              <a:rPr lang="en-US" sz="1600" dirty="0">
                <a:solidFill>
                  <a:srgbClr val="000000"/>
                </a:solidFill>
              </a:rPr>
              <a:t>model = </a:t>
            </a:r>
            <a:r>
              <a:rPr lang="en-US" sz="1600" dirty="0" err="1">
                <a:solidFill>
                  <a:srgbClr val="000000"/>
                </a:solidFill>
              </a:rPr>
              <a:t>LogisticRegression</a:t>
            </a:r>
            <a:r>
              <a:rPr lang="en-US" sz="1600" dirty="0">
                <a:solidFill>
                  <a:srgbClr val="000000"/>
                </a:solidFill>
              </a:rPr>
              <a:t>(solver='</a:t>
            </a:r>
            <a:r>
              <a:rPr lang="en-US" sz="1600" dirty="0" err="1">
                <a:solidFill>
                  <a:srgbClr val="000000"/>
                </a:solidFill>
              </a:rPr>
              <a:t>lbfgs</a:t>
            </a:r>
            <a:r>
              <a:rPr lang="en-US" sz="1600" dirty="0">
                <a:solidFill>
                  <a:srgbClr val="000000"/>
                </a:solidFill>
              </a:rPr>
              <a:t>')</a:t>
            </a:r>
          </a:p>
          <a:p>
            <a:pPr marL="800100" lvl="1" indent="-342900">
              <a:buFont typeface="+mj-lt"/>
              <a:buAutoNum type="alphaLcPeriod"/>
            </a:pPr>
            <a:r>
              <a:rPr lang="en-US" sz="1600" dirty="0" err="1">
                <a:solidFill>
                  <a:srgbClr val="000000"/>
                </a:solidFill>
              </a:rPr>
              <a:t>model.fit</a:t>
            </a:r>
            <a:r>
              <a:rPr lang="en-US" sz="1600" dirty="0">
                <a:solidFill>
                  <a:srgbClr val="000000"/>
                </a:solidFill>
              </a:rPr>
              <a:t>(</a:t>
            </a:r>
            <a:r>
              <a:rPr lang="en-US" sz="1600" dirty="0" err="1">
                <a:solidFill>
                  <a:srgbClr val="000000"/>
                </a:solidFill>
              </a:rPr>
              <a:t>train_set</a:t>
            </a:r>
            <a:r>
              <a:rPr lang="en-US" sz="1600" dirty="0">
                <a:solidFill>
                  <a:srgbClr val="000000"/>
                </a:solidFill>
              </a:rPr>
              <a:t>, </a:t>
            </a:r>
            <a:r>
              <a:rPr lang="en-US" sz="1600" dirty="0" err="1">
                <a:solidFill>
                  <a:srgbClr val="000000"/>
                </a:solidFill>
              </a:rPr>
              <a:t>train_labels</a:t>
            </a:r>
            <a:r>
              <a:rPr lang="en-US" sz="1600" dirty="0">
                <a:solidFill>
                  <a:srgbClr val="000000"/>
                </a:solidFill>
              </a:rPr>
              <a:t>)</a:t>
            </a:r>
          </a:p>
          <a:p>
            <a:pPr marL="800100" lvl="1" indent="-342900">
              <a:buFont typeface="+mj-lt"/>
              <a:buAutoNum type="alphaLcPeriod"/>
            </a:pPr>
            <a:endParaRPr lang="en-US" sz="1600" dirty="0">
              <a:solidFill>
                <a:srgbClr val="000000"/>
              </a:solidFill>
            </a:endParaRPr>
          </a:p>
          <a:p>
            <a:pPr marL="342900" indent="-342900">
              <a:buFont typeface="+mj-lt"/>
              <a:buAutoNum type="arabicPeriod"/>
            </a:pPr>
            <a:r>
              <a:rPr lang="en-US" dirty="0">
                <a:solidFill>
                  <a:srgbClr val="000000"/>
                </a:solidFill>
              </a:rPr>
              <a:t>In the example above a logistic Regressor class has been configured and instantiated as an object called “model”. Subsequently the method “fit()” is called.</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“Pickle” is a utility available in python to serialize and deserialize a python object. </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Serializing is a way of storing an object in byte streams. Deserialize is the process of reading and converting byte stream back to object</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Pickle can transform a complex object into a byte stream and it can transform the byte stream into an object with the same internal structure</a:t>
            </a: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sz="1600" dirty="0">
              <a:solidFill>
                <a:srgbClr val="000000"/>
              </a:solidFill>
            </a:endParaRPr>
          </a:p>
        </p:txBody>
      </p:sp>
      <p:sp>
        <p:nvSpPr>
          <p:cNvPr id="5" name="TextBox 4">
            <a:extLst>
              <a:ext uri="{FF2B5EF4-FFF2-40B4-BE49-F238E27FC236}">
                <a16:creationId xmlns:a16="http://schemas.microsoft.com/office/drawing/2014/main" xmlns="" id="{0A1FF6B9-7129-42A5-BA85-649ED48CF4DA}"/>
              </a:ext>
            </a:extLst>
          </p:cNvPr>
          <p:cNvSpPr txBox="1"/>
          <p:nvPr/>
        </p:nvSpPr>
        <p:spPr>
          <a:xfrm>
            <a:off x="2647950" y="3962400"/>
            <a:ext cx="4114800" cy="307777"/>
          </a:xfrm>
          <a:prstGeom prst="rect">
            <a:avLst/>
          </a:prstGeom>
          <a:noFill/>
        </p:spPr>
        <p:txBody>
          <a:bodyPr wrap="square" rtlCol="0">
            <a:spAutoFit/>
          </a:bodyPr>
          <a:lstStyle/>
          <a:p>
            <a:r>
              <a:rPr lang="en-US" sz="1400" b="1" dirty="0"/>
              <a:t>Ref: </a:t>
            </a:r>
            <a:r>
              <a:rPr lang="en-US" sz="1400" dirty="0"/>
              <a:t>https://docs.python.org/2/library/pickle.html</a:t>
            </a:r>
          </a:p>
        </p:txBody>
      </p:sp>
    </p:spTree>
    <p:extLst>
      <p:ext uri="{BB962C8B-B14F-4D97-AF65-F5344CB8AC3E}">
        <p14:creationId xmlns:p14="http://schemas.microsoft.com/office/powerpoint/2010/main" val="1935820461"/>
      </p:ext>
    </p:extLst>
  </p:cSld>
  <p:clrMapOvr>
    <a:masterClrMapping/>
  </p:clrMapOvr>
  <p:transition spd="med">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066800"/>
            <a:ext cx="8305800" cy="5478423"/>
          </a:xfrm>
          <a:prstGeom prst="rect">
            <a:avLst/>
          </a:prstGeom>
          <a:noFill/>
        </p:spPr>
        <p:txBody>
          <a:bodyPr wrap="square" rtlCol="0">
            <a:spAutoFit/>
          </a:bodyPr>
          <a:lstStyle/>
          <a:p>
            <a:r>
              <a:rPr lang="en-US" b="1" dirty="0"/>
              <a:t>Serializing / Deserializing Python objects -</a:t>
            </a:r>
          </a:p>
          <a:p>
            <a:pPr marL="800100" lvl="1" indent="-342900" eaLnBrk="0" hangingPunct="0">
              <a:buFont typeface="+mj-lt"/>
              <a:buAutoNum type="alphaLcPeriod"/>
            </a:pPr>
            <a:endParaRPr lang="en-US" dirty="0"/>
          </a:p>
          <a:p>
            <a:pPr marL="342900" indent="-342900">
              <a:buFont typeface="+mj-lt"/>
              <a:buAutoNum type="arabicPeriod" startAt="6"/>
            </a:pPr>
            <a:r>
              <a:rPr lang="en-US" dirty="0">
                <a:solidFill>
                  <a:srgbClr val="000000"/>
                </a:solidFill>
              </a:rPr>
              <a:t>The byte streams can be stored into a file and also sent across a network or store them in a database</a:t>
            </a:r>
          </a:p>
          <a:p>
            <a:pPr marL="342900" indent="-342900">
              <a:buFont typeface="+mj-lt"/>
              <a:buAutoNum type="arabicPeriod" startAt="6"/>
            </a:pPr>
            <a:endParaRPr lang="en-US" dirty="0">
              <a:solidFill>
                <a:srgbClr val="000000"/>
              </a:solidFill>
            </a:endParaRPr>
          </a:p>
          <a:p>
            <a:pPr marL="342900" indent="-342900">
              <a:buFont typeface="+mj-lt"/>
              <a:buAutoNum type="arabicPeriod" startAt="6"/>
            </a:pPr>
            <a:endParaRPr lang="en-US" dirty="0">
              <a:solidFill>
                <a:srgbClr val="000000"/>
              </a:solidFill>
            </a:endParaRPr>
          </a:p>
          <a:p>
            <a:pPr marL="342900" indent="-342900">
              <a:buFont typeface="+mj-lt"/>
              <a:buAutoNum type="arabicPeriod" startAt="6"/>
            </a:pPr>
            <a:r>
              <a:rPr lang="en-US" dirty="0">
                <a:solidFill>
                  <a:srgbClr val="000000"/>
                </a:solidFill>
              </a:rPr>
              <a:t>Pickling an object will transform the object into a stream of bytes. For e.g. </a:t>
            </a:r>
          </a:p>
          <a:p>
            <a:pPr marL="800100" lvl="1" indent="-342900">
              <a:buFont typeface="+mj-lt"/>
              <a:buAutoNum type="alphaLcPeriod"/>
            </a:pPr>
            <a:r>
              <a:rPr lang="en-US" sz="1600" dirty="0">
                <a:solidFill>
                  <a:srgbClr val="000000"/>
                </a:solidFill>
              </a:rPr>
              <a:t>import pickle</a:t>
            </a:r>
          </a:p>
          <a:p>
            <a:pPr marL="800100" lvl="1" indent="-342900">
              <a:buFont typeface="+mj-lt"/>
              <a:buAutoNum type="alphaLcPeriod"/>
            </a:pPr>
            <a:r>
              <a:rPr lang="en-US" sz="1600" dirty="0">
                <a:solidFill>
                  <a:srgbClr val="000000"/>
                </a:solidFill>
              </a:rPr>
              <a:t>obj1 = [1, '</a:t>
            </a:r>
            <a:r>
              <a:rPr lang="en-US" sz="1600" dirty="0" err="1">
                <a:solidFill>
                  <a:srgbClr val="000000"/>
                </a:solidFill>
              </a:rPr>
              <a:t>LinearModel</a:t>
            </a:r>
            <a:r>
              <a:rPr lang="en-US" sz="1600" dirty="0">
                <a:solidFill>
                  <a:srgbClr val="000000"/>
                </a:solidFill>
              </a:rPr>
              <a:t>']</a:t>
            </a:r>
          </a:p>
          <a:p>
            <a:pPr marL="800100" lvl="1" indent="-342900">
              <a:buFont typeface="+mj-lt"/>
              <a:buAutoNum type="alphaLcPeriod"/>
            </a:pPr>
            <a:r>
              <a:rPr lang="en-US" sz="1600" dirty="0" err="1">
                <a:solidFill>
                  <a:srgbClr val="000000"/>
                </a:solidFill>
              </a:rPr>
              <a:t>pickled_obj</a:t>
            </a:r>
            <a:r>
              <a:rPr lang="en-US" sz="1600" dirty="0">
                <a:solidFill>
                  <a:srgbClr val="000000"/>
                </a:solidFill>
              </a:rPr>
              <a:t> = </a:t>
            </a:r>
            <a:r>
              <a:rPr lang="en-US" sz="1600" dirty="0" err="1">
                <a:solidFill>
                  <a:srgbClr val="000000"/>
                </a:solidFill>
              </a:rPr>
              <a:t>pickle.dumps</a:t>
            </a:r>
            <a:r>
              <a:rPr lang="en-US" sz="1600" dirty="0">
                <a:solidFill>
                  <a:srgbClr val="000000"/>
                </a:solidFill>
              </a:rPr>
              <a:t>(obj1)</a:t>
            </a:r>
          </a:p>
          <a:p>
            <a:pPr marL="800100" lvl="1" indent="-342900">
              <a:buFont typeface="+mj-lt"/>
              <a:buAutoNum type="alphaLcPeriod"/>
            </a:pPr>
            <a:r>
              <a:rPr lang="en-US" sz="1600" dirty="0" err="1">
                <a:solidFill>
                  <a:srgbClr val="000000"/>
                </a:solidFill>
              </a:rPr>
              <a:t>pickled_obj</a:t>
            </a:r>
            <a:endParaRPr lang="en-US" sz="1600" dirty="0">
              <a:solidFill>
                <a:srgbClr val="000000"/>
              </a:solidFill>
            </a:endParaRPr>
          </a:p>
          <a:p>
            <a:pPr marL="342900" indent="-342900">
              <a:buFont typeface="+mj-lt"/>
              <a:buAutoNum type="arabicPeriod" startAt="6"/>
            </a:pPr>
            <a:endParaRPr lang="en-US" sz="1600" dirty="0">
              <a:solidFill>
                <a:srgbClr val="000000"/>
              </a:solidFill>
            </a:endParaRPr>
          </a:p>
          <a:p>
            <a:pPr marL="800100" lvl="1" indent="-342900">
              <a:buFont typeface="+mj-lt"/>
              <a:buAutoNum type="alphaLcPeriod"/>
            </a:pPr>
            <a:endParaRPr lang="en-US" sz="1600" dirty="0">
              <a:solidFill>
                <a:srgbClr val="000000"/>
              </a:solidFill>
            </a:endParaRPr>
          </a:p>
          <a:p>
            <a:pPr marL="342900" indent="-342900">
              <a:buFont typeface="+mj-lt"/>
              <a:buAutoNum type="arabicPeriod" startAt="6"/>
            </a:pPr>
            <a:r>
              <a:rPr lang="en-US" sz="1600" dirty="0">
                <a:solidFill>
                  <a:srgbClr val="000000"/>
                </a:solidFill>
              </a:rPr>
              <a:t>The serialized form of the object can be loaded back into memory and transformed into an object. In this example, into a list</a:t>
            </a:r>
          </a:p>
          <a:p>
            <a:pPr marL="800100" lvl="1" indent="-342900">
              <a:buFont typeface="+mj-lt"/>
              <a:buAutoNum type="alphaLcPeriod"/>
            </a:pPr>
            <a:r>
              <a:rPr lang="en-US" sz="1600" dirty="0">
                <a:solidFill>
                  <a:srgbClr val="000000"/>
                </a:solidFill>
              </a:rPr>
              <a:t>obj2 = </a:t>
            </a:r>
            <a:r>
              <a:rPr lang="en-US" sz="1600" dirty="0" err="1">
                <a:solidFill>
                  <a:srgbClr val="000000"/>
                </a:solidFill>
              </a:rPr>
              <a:t>pickle.loads</a:t>
            </a:r>
            <a:r>
              <a:rPr lang="en-US" sz="1600" dirty="0">
                <a:solidFill>
                  <a:srgbClr val="000000"/>
                </a:solidFill>
              </a:rPr>
              <a:t>(</a:t>
            </a:r>
            <a:r>
              <a:rPr lang="en-US" sz="1600" dirty="0" err="1">
                <a:solidFill>
                  <a:srgbClr val="000000"/>
                </a:solidFill>
              </a:rPr>
              <a:t>pickled_obj</a:t>
            </a:r>
            <a:r>
              <a:rPr lang="en-US" sz="1600" dirty="0">
                <a:solidFill>
                  <a:srgbClr val="000000"/>
                </a:solidFill>
              </a:rPr>
              <a:t>)</a:t>
            </a:r>
          </a:p>
          <a:p>
            <a:pPr marL="800100" lvl="1" indent="-342900">
              <a:buFont typeface="+mj-lt"/>
              <a:buAutoNum type="alphaLcPeriod"/>
            </a:pPr>
            <a:r>
              <a:rPr lang="en-US" sz="1600" dirty="0">
                <a:solidFill>
                  <a:srgbClr val="000000"/>
                </a:solidFill>
              </a:rPr>
              <a:t>obj2</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endParaRPr lang="en-US" sz="1600" dirty="0">
              <a:solidFill>
                <a:srgbClr val="000000"/>
              </a:solidFill>
            </a:endParaRPr>
          </a:p>
        </p:txBody>
      </p:sp>
      <p:sp>
        <p:nvSpPr>
          <p:cNvPr id="7" name="TextBox 6">
            <a:extLst>
              <a:ext uri="{FF2B5EF4-FFF2-40B4-BE49-F238E27FC236}">
                <a16:creationId xmlns:a16="http://schemas.microsoft.com/office/drawing/2014/main" xmlns="" id="{1A96ED99-65A5-4224-89FC-BFA2734686C2}"/>
              </a:ext>
            </a:extLst>
          </p:cNvPr>
          <p:cNvSpPr txBox="1"/>
          <p:nvPr/>
        </p:nvSpPr>
        <p:spPr>
          <a:xfrm>
            <a:off x="3505200" y="3886200"/>
            <a:ext cx="5029200" cy="307777"/>
          </a:xfrm>
          <a:prstGeom prst="rect">
            <a:avLst/>
          </a:prstGeom>
          <a:noFill/>
        </p:spPr>
        <p:txBody>
          <a:bodyPr wrap="square" rtlCol="0">
            <a:spAutoFit/>
          </a:bodyPr>
          <a:lstStyle/>
          <a:p>
            <a:r>
              <a:rPr lang="en-US" sz="1400" dirty="0"/>
              <a:t>b'\x80\x03]q\x00(K\x01X\x0b\x00\x00\x00LinearModelq\x01e.'</a:t>
            </a:r>
          </a:p>
        </p:txBody>
      </p:sp>
      <p:sp>
        <p:nvSpPr>
          <p:cNvPr id="9" name="TextBox 8">
            <a:extLst>
              <a:ext uri="{FF2B5EF4-FFF2-40B4-BE49-F238E27FC236}">
                <a16:creationId xmlns:a16="http://schemas.microsoft.com/office/drawing/2014/main" xmlns="" id="{BFF30D73-D421-47C1-849C-3543DDA6A855}"/>
              </a:ext>
            </a:extLst>
          </p:cNvPr>
          <p:cNvSpPr txBox="1"/>
          <p:nvPr/>
        </p:nvSpPr>
        <p:spPr>
          <a:xfrm>
            <a:off x="3581400" y="5410200"/>
            <a:ext cx="1600200" cy="307777"/>
          </a:xfrm>
          <a:prstGeom prst="rect">
            <a:avLst/>
          </a:prstGeom>
          <a:noFill/>
        </p:spPr>
        <p:txBody>
          <a:bodyPr wrap="square" rtlCol="0">
            <a:spAutoFit/>
          </a:bodyPr>
          <a:lstStyle/>
          <a:p>
            <a:r>
              <a:rPr lang="en-US" sz="1400" dirty="0"/>
              <a:t>[1, '</a:t>
            </a:r>
            <a:r>
              <a:rPr lang="en-US" sz="1400" dirty="0" err="1"/>
              <a:t>LinearModel</a:t>
            </a:r>
            <a:r>
              <a:rPr lang="en-US" sz="1400" dirty="0"/>
              <a:t>']</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933513829"/>
      </p:ext>
    </p:extLst>
  </p:cSld>
  <p:clrMapOvr>
    <a:masterClrMapping/>
  </p:clrMapOvr>
  <p:transition spd="med">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066800"/>
            <a:ext cx="8305800" cy="4370427"/>
          </a:xfrm>
          <a:prstGeom prst="rect">
            <a:avLst/>
          </a:prstGeom>
          <a:noFill/>
        </p:spPr>
        <p:txBody>
          <a:bodyPr wrap="square" rtlCol="0">
            <a:spAutoFit/>
          </a:bodyPr>
          <a:lstStyle/>
          <a:p>
            <a:r>
              <a:rPr lang="en-US" b="1" dirty="0"/>
              <a:t>Pickling </a:t>
            </a:r>
            <a:r>
              <a:rPr lang="en-US" b="1" dirty="0" err="1"/>
              <a:t>scikit</a:t>
            </a:r>
            <a:r>
              <a:rPr lang="en-US" b="1" dirty="0"/>
              <a:t> models to import or export for use in other Python scripts</a:t>
            </a:r>
          </a:p>
          <a:p>
            <a:r>
              <a:rPr lang="en-US" b="1" dirty="0"/>
              <a:t> </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import pickle</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#creating and training a model</a:t>
            </a:r>
          </a:p>
          <a:p>
            <a:pPr marL="342900" indent="-342900">
              <a:buFont typeface="+mj-lt"/>
              <a:buAutoNum type="arabicPeriod"/>
            </a:pPr>
            <a:r>
              <a:rPr lang="en-US" sz="1600" dirty="0" err="1">
                <a:solidFill>
                  <a:srgbClr val="000000"/>
                </a:solidFill>
              </a:rPr>
              <a:t>regr</a:t>
            </a:r>
            <a:r>
              <a:rPr lang="en-US" sz="1600" dirty="0">
                <a:solidFill>
                  <a:srgbClr val="000000"/>
                </a:solidFill>
              </a:rPr>
              <a:t> = </a:t>
            </a:r>
            <a:r>
              <a:rPr lang="en-US" sz="1600" dirty="0" err="1">
                <a:solidFill>
                  <a:srgbClr val="000000"/>
                </a:solidFill>
              </a:rPr>
              <a:t>linear_model.LinearRegression</a:t>
            </a:r>
            <a:r>
              <a:rPr lang="en-US" sz="1600" dirty="0">
                <a:solidFill>
                  <a:srgbClr val="000000"/>
                </a:solidFill>
              </a:rPr>
              <a:t>()</a:t>
            </a:r>
          </a:p>
          <a:p>
            <a:pPr marL="342900" indent="-342900">
              <a:buFont typeface="+mj-lt"/>
              <a:buAutoNum type="arabicPeriod"/>
            </a:pPr>
            <a:r>
              <a:rPr lang="en-US" sz="1600" dirty="0" err="1">
                <a:solidFill>
                  <a:srgbClr val="000000"/>
                </a:solidFill>
              </a:rPr>
              <a:t>regr.fit</a:t>
            </a:r>
            <a:r>
              <a:rPr lang="en-US" sz="1600" dirty="0">
                <a:solidFill>
                  <a:srgbClr val="000000"/>
                </a:solidFill>
              </a:rPr>
              <a:t>(features, label)</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#serializing our model to a file called </a:t>
            </a:r>
            <a:r>
              <a:rPr lang="en-US" sz="1600" dirty="0" err="1">
                <a:solidFill>
                  <a:srgbClr val="000000"/>
                </a:solidFill>
              </a:rPr>
              <a:t>model.pkl</a:t>
            </a:r>
            <a:endParaRPr lang="en-US" sz="1600" dirty="0">
              <a:solidFill>
                <a:srgbClr val="000000"/>
              </a:solidFill>
            </a:endParaRPr>
          </a:p>
          <a:p>
            <a:pPr marL="342900" indent="-342900">
              <a:buFont typeface="+mj-lt"/>
              <a:buAutoNum type="arabicPeriod"/>
            </a:pPr>
            <a:r>
              <a:rPr lang="en-US" sz="1600" dirty="0" err="1">
                <a:solidFill>
                  <a:srgbClr val="000000"/>
                </a:solidFill>
              </a:rPr>
              <a:t>pickle.dump</a:t>
            </a:r>
            <a:r>
              <a:rPr lang="en-US" sz="1600" dirty="0">
                <a:solidFill>
                  <a:srgbClr val="000000"/>
                </a:solidFill>
              </a:rPr>
              <a:t>(</a:t>
            </a:r>
            <a:r>
              <a:rPr lang="en-US" sz="1600" dirty="0" err="1">
                <a:solidFill>
                  <a:srgbClr val="000000"/>
                </a:solidFill>
              </a:rPr>
              <a:t>regr</a:t>
            </a:r>
            <a:r>
              <a:rPr lang="en-US" sz="1600" dirty="0">
                <a:solidFill>
                  <a:srgbClr val="000000"/>
                </a:solidFill>
              </a:rPr>
              <a:t>, open("model.</a:t>
            </a:r>
            <a:r>
              <a:rPr lang="en-US" sz="1600" dirty="0" err="1">
                <a:solidFill>
                  <a:srgbClr val="000000"/>
                </a:solidFill>
              </a:rPr>
              <a:t>pkl</a:t>
            </a:r>
            <a:r>
              <a:rPr lang="en-US" sz="1600" dirty="0">
                <a:solidFill>
                  <a:srgbClr val="000000"/>
                </a:solidFill>
              </a:rPr>
              <a:t>","</a:t>
            </a:r>
            <a:r>
              <a:rPr lang="en-US" sz="1600" dirty="0" err="1">
                <a:solidFill>
                  <a:srgbClr val="000000"/>
                </a:solidFill>
              </a:rPr>
              <a:t>wb</a:t>
            </a:r>
            <a:r>
              <a:rPr lang="en-US" sz="1600" dirty="0">
                <a:solidFill>
                  <a:srgbClr val="000000"/>
                </a:solidFill>
              </a:rPr>
              <a:t>"))</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#loading a model from a file called </a:t>
            </a:r>
            <a:r>
              <a:rPr lang="en-US" sz="1600" dirty="0" err="1">
                <a:solidFill>
                  <a:srgbClr val="000000"/>
                </a:solidFill>
              </a:rPr>
              <a:t>model.pkl</a:t>
            </a:r>
            <a:endParaRPr lang="en-US" sz="1600" dirty="0">
              <a:solidFill>
                <a:srgbClr val="000000"/>
              </a:solidFill>
            </a:endParaRPr>
          </a:p>
          <a:p>
            <a:pPr marL="342900" indent="-342900">
              <a:buFont typeface="+mj-lt"/>
              <a:buAutoNum type="arabicPeriod"/>
            </a:pPr>
            <a:r>
              <a:rPr lang="en-US" sz="1600" dirty="0">
                <a:solidFill>
                  <a:srgbClr val="000000"/>
                </a:solidFill>
              </a:rPr>
              <a:t>model = </a:t>
            </a:r>
            <a:r>
              <a:rPr lang="en-US" sz="1600" dirty="0" err="1">
                <a:solidFill>
                  <a:srgbClr val="000000"/>
                </a:solidFill>
              </a:rPr>
              <a:t>pickle.load</a:t>
            </a:r>
            <a:r>
              <a:rPr lang="en-US" sz="1600" dirty="0">
                <a:solidFill>
                  <a:srgbClr val="000000"/>
                </a:solidFill>
              </a:rPr>
              <a:t>(open("model.</a:t>
            </a:r>
            <a:r>
              <a:rPr lang="en-US" sz="1600" dirty="0" err="1">
                <a:solidFill>
                  <a:srgbClr val="000000"/>
                </a:solidFill>
              </a:rPr>
              <a:t>pkl</a:t>
            </a:r>
            <a:r>
              <a:rPr lang="en-US" sz="1600" dirty="0">
                <a:solidFill>
                  <a:srgbClr val="000000"/>
                </a:solidFill>
              </a:rPr>
              <a:t>","r"))</a:t>
            </a:r>
          </a:p>
          <a:p>
            <a:pPr marL="342900" indent="-342900">
              <a:buFont typeface="+mj-lt"/>
              <a:buAutoNum type="arabicPeriod"/>
            </a:pPr>
            <a:endParaRPr lang="en-US" sz="1600" dirty="0">
              <a:solidFill>
                <a:srgbClr val="000000"/>
              </a:solidFill>
            </a:endParaRPr>
          </a:p>
          <a:p>
            <a:pPr marL="800100" lvl="1" indent="-342900">
              <a:buFont typeface="+mj-lt"/>
              <a:buAutoNum type="alphaLcPeriod"/>
            </a:pPr>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3452200922"/>
      </p:ext>
    </p:extLst>
  </p:cSld>
  <p:clrMapOvr>
    <a:masterClrMapping/>
  </p:clrMapOvr>
  <p:transition spd="med">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066800"/>
            <a:ext cx="8305800" cy="5570756"/>
          </a:xfrm>
          <a:prstGeom prst="rect">
            <a:avLst/>
          </a:prstGeom>
          <a:noFill/>
        </p:spPr>
        <p:txBody>
          <a:bodyPr wrap="square" rtlCol="0">
            <a:spAutoFit/>
          </a:bodyPr>
          <a:lstStyle/>
          <a:p>
            <a:r>
              <a:rPr lang="en-US" b="1" dirty="0"/>
              <a:t>Deploying </a:t>
            </a:r>
            <a:r>
              <a:rPr lang="en-US" b="1" dirty="0" err="1"/>
              <a:t>Scikit</a:t>
            </a:r>
            <a:r>
              <a:rPr lang="en-US" b="1" dirty="0"/>
              <a:t> models on the web -</a:t>
            </a:r>
          </a:p>
          <a:p>
            <a:pPr marL="800100" lvl="1" indent="-342900" eaLnBrk="0" hangingPunct="0">
              <a:buFont typeface="+mj-lt"/>
              <a:buAutoNum type="alphaLcPeriod"/>
            </a:pPr>
            <a:endParaRPr lang="en-US" dirty="0"/>
          </a:p>
          <a:p>
            <a:pPr marL="342900" indent="-342900">
              <a:buFont typeface="+mj-lt"/>
              <a:buAutoNum type="arabicPeriod"/>
            </a:pPr>
            <a:r>
              <a:rPr lang="en-US" dirty="0">
                <a:solidFill>
                  <a:srgbClr val="000000"/>
                </a:solidFill>
              </a:rPr>
              <a:t>Models can be deployed as executable code. For e.g. create a function in java or C that takes as input the attribute values of production data, multiply with respective coefficients and adds the intercept (parameters of the model) and emits the output</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Python models can be converted to objects and used in python scripts </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Models can also be deployed as web applications that take as input a test record and emit the predictions as output</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dirty="0">
                <a:solidFill>
                  <a:srgbClr val="000000"/>
                </a:solidFill>
              </a:rPr>
              <a:t>For this approach we need a webserver that will fire the </a:t>
            </a:r>
            <a:r>
              <a:rPr lang="en-US" dirty="0" err="1">
                <a:solidFill>
                  <a:srgbClr val="000000"/>
                </a:solidFill>
              </a:rPr>
              <a:t>webapp</a:t>
            </a:r>
            <a:r>
              <a:rPr lang="en-US" dirty="0">
                <a:solidFill>
                  <a:srgbClr val="000000"/>
                </a:solidFill>
              </a:rPr>
              <a:t> on a request.</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Server will listen to web traffic at an IP and a port, and execute functions such as </a:t>
            </a:r>
            <a:r>
              <a:rPr lang="en-US" dirty="0" err="1">
                <a:solidFill>
                  <a:srgbClr val="000000"/>
                </a:solidFill>
              </a:rPr>
              <a:t>model.predict</a:t>
            </a:r>
            <a:r>
              <a:rPr lang="en-US" dirty="0">
                <a:solidFill>
                  <a:srgbClr val="000000"/>
                </a:solidFill>
              </a:rPr>
              <a:t>()  when they find a request addressed to them. </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The server then sends the result back to the requestor</a:t>
            </a: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2316100348"/>
      </p:ext>
    </p:extLst>
  </p:cSld>
  <p:clrMapOvr>
    <a:masterClrMapping/>
  </p:clrMapOvr>
  <p:transition spd="med">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066800"/>
            <a:ext cx="8305800" cy="5324535"/>
          </a:xfrm>
          <a:prstGeom prst="rect">
            <a:avLst/>
          </a:prstGeom>
          <a:noFill/>
        </p:spPr>
        <p:txBody>
          <a:bodyPr wrap="square" rtlCol="0">
            <a:spAutoFit/>
          </a:bodyPr>
          <a:lstStyle/>
          <a:p>
            <a:r>
              <a:rPr lang="en-US" b="1" dirty="0"/>
              <a:t>Pickling and deploying a simple model using Flask-</a:t>
            </a:r>
          </a:p>
          <a:p>
            <a:pPr marL="800100" lvl="1" indent="-342900" eaLnBrk="0" hangingPunct="0">
              <a:buFont typeface="+mj-lt"/>
              <a:buAutoNum type="alphaLcPeriod"/>
            </a:pPr>
            <a:endParaRPr lang="en-US" dirty="0"/>
          </a:p>
          <a:p>
            <a:pPr marL="342900" indent="-342900">
              <a:buFont typeface="+mj-lt"/>
              <a:buAutoNum type="arabicPeriod"/>
            </a:pPr>
            <a:r>
              <a:rPr lang="en-US" dirty="0">
                <a:solidFill>
                  <a:srgbClr val="000000"/>
                </a:solidFill>
              </a:rPr>
              <a:t>Flask / Django is a Python framework that helps create web servers easily. Can be used for working POC development</a:t>
            </a: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dirty="0">
              <a:solidFill>
                <a:srgbClr val="000000"/>
              </a:solidFill>
            </a:endParaRPr>
          </a:p>
          <a:p>
            <a:pPr marL="342900" indent="-342900">
              <a:buFont typeface="+mj-lt"/>
              <a:buAutoNum type="arabicPeriod"/>
            </a:pPr>
            <a:r>
              <a:rPr lang="en-US" dirty="0">
                <a:solidFill>
                  <a:srgbClr val="000000"/>
                </a:solidFill>
              </a:rPr>
              <a:t>The web server call the model object predict() function for the given input, capture the results and render it using a template</a:t>
            </a:r>
          </a:p>
          <a:p>
            <a:pPr marL="342900" indent="-342900">
              <a:buFont typeface="+mj-lt"/>
              <a:buAutoNum type="arabicPeriod"/>
            </a:pPr>
            <a:endParaRPr lang="en-US" dirty="0">
              <a:solidFill>
                <a:srgbClr val="000000"/>
              </a:solidFill>
            </a:endParaRPr>
          </a:p>
          <a:p>
            <a:pPr marL="342900" indent="-342900">
              <a:buFont typeface="+mj-lt"/>
              <a:buAutoNum type="arabicPeriod"/>
            </a:pPr>
            <a:endParaRPr lang="en-US" sz="1600" dirty="0">
              <a:solidFill>
                <a:srgbClr val="000000"/>
              </a:solidFill>
            </a:endParaRPr>
          </a:p>
        </p:txBody>
      </p:sp>
      <p:pic>
        <p:nvPicPr>
          <p:cNvPr id="22530" name="Picture 2" descr="Image result for two tier architecture for python model deployment">
            <a:extLst>
              <a:ext uri="{FF2B5EF4-FFF2-40B4-BE49-F238E27FC236}">
                <a16:creationId xmlns:a16="http://schemas.microsoft.com/office/drawing/2014/main" xmlns="" id="{6574763B-774D-4E93-9B46-C32640EE9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2514600"/>
            <a:ext cx="333375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Magnetic Disk 2">
            <a:extLst>
              <a:ext uri="{FF2B5EF4-FFF2-40B4-BE49-F238E27FC236}">
                <a16:creationId xmlns:a16="http://schemas.microsoft.com/office/drawing/2014/main" xmlns="" id="{1B0C2F51-B15C-4C7D-B2BA-6655F804D7F1}"/>
              </a:ext>
            </a:extLst>
          </p:cNvPr>
          <p:cNvSpPr/>
          <p:nvPr/>
        </p:nvSpPr>
        <p:spPr>
          <a:xfrm>
            <a:off x="5334000" y="4419600"/>
            <a:ext cx="904875" cy="47625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Model</a:t>
            </a:r>
          </a:p>
        </p:txBody>
      </p:sp>
      <p:cxnSp>
        <p:nvCxnSpPr>
          <p:cNvPr id="5" name="Straight Arrow Connector 4">
            <a:extLst>
              <a:ext uri="{FF2B5EF4-FFF2-40B4-BE49-F238E27FC236}">
                <a16:creationId xmlns:a16="http://schemas.microsoft.com/office/drawing/2014/main" xmlns="" id="{0411D1BF-F65C-4DDF-BDEF-3AADDBC9F895}"/>
              </a:ext>
            </a:extLst>
          </p:cNvPr>
          <p:cNvCxnSpPr>
            <a:endCxn id="3" idx="2"/>
          </p:cNvCxnSpPr>
          <p:nvPr/>
        </p:nvCxnSpPr>
        <p:spPr>
          <a:xfrm>
            <a:off x="4876800" y="4419600"/>
            <a:ext cx="457200" cy="2381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0009878"/>
      </p:ext>
    </p:extLst>
  </p:cSld>
  <p:clrMapOvr>
    <a:masterClrMapping/>
  </p:clrMapOvr>
  <p:transition spd="med">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066800"/>
            <a:ext cx="8648700" cy="5478423"/>
          </a:xfrm>
          <a:prstGeom prst="rect">
            <a:avLst/>
          </a:prstGeom>
          <a:noFill/>
        </p:spPr>
        <p:txBody>
          <a:bodyPr wrap="square" rtlCol="0">
            <a:spAutoFit/>
          </a:bodyPr>
          <a:lstStyle/>
          <a:p>
            <a:r>
              <a:rPr lang="en-US" b="1" dirty="0"/>
              <a:t>Model testing in production -</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Models are often tested using </a:t>
            </a:r>
            <a:r>
              <a:rPr lang="en-US" sz="1600" dirty="0" err="1">
                <a:solidFill>
                  <a:srgbClr val="000000"/>
                </a:solidFill>
              </a:rPr>
              <a:t>Kfold</a:t>
            </a:r>
            <a:r>
              <a:rPr lang="en-US" sz="1600" dirty="0">
                <a:solidFill>
                  <a:srgbClr val="000000"/>
                </a:solidFill>
              </a:rPr>
              <a:t> approach where the hyper parameters are evaluated using the </a:t>
            </a:r>
            <a:r>
              <a:rPr lang="en-US" sz="1600" dirty="0" err="1">
                <a:solidFill>
                  <a:srgbClr val="000000"/>
                </a:solidFill>
              </a:rPr>
              <a:t>gridsearch</a:t>
            </a:r>
            <a:r>
              <a:rPr lang="en-US" sz="1600" dirty="0">
                <a:solidFill>
                  <a:srgbClr val="000000"/>
                </a:solidFill>
              </a:rPr>
              <a:t> or </a:t>
            </a:r>
            <a:r>
              <a:rPr lang="en-US" sz="1600" dirty="0" err="1">
                <a:solidFill>
                  <a:srgbClr val="000000"/>
                </a:solidFill>
              </a:rPr>
              <a:t>randomsearch</a:t>
            </a:r>
            <a:r>
              <a:rPr lang="en-US" sz="1600" dirty="0">
                <a:solidFill>
                  <a:srgbClr val="000000"/>
                </a:solidFill>
              </a:rPr>
              <a:t> </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Once the models perform well relative to some pre-defined benchmark such as the 95% confidence performance in production ranges from 80% - 90%, they are deployed into production</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However, in production too they have to be tested, akin to alpha testing beta testing but the evaluation may happen over time, not immediately as in testing</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If a production model already exists, perform A/B testing – </a:t>
            </a:r>
          </a:p>
          <a:p>
            <a:pPr marL="800100" lvl="1" indent="-342900">
              <a:buFont typeface="+mj-lt"/>
              <a:buAutoNum type="alphaLcPeriod"/>
            </a:pPr>
            <a:r>
              <a:rPr lang="en-US" sz="1400" dirty="0">
                <a:solidFill>
                  <a:srgbClr val="000000"/>
                </a:solidFill>
              </a:rPr>
              <a:t>The new model is run in parallel with existing model.</a:t>
            </a:r>
          </a:p>
          <a:p>
            <a:pPr marL="800100" lvl="1" indent="-342900">
              <a:buFont typeface="+mj-lt"/>
              <a:buAutoNum type="alphaLcPeriod"/>
            </a:pPr>
            <a:r>
              <a:rPr lang="en-US" sz="1400" dirty="0">
                <a:solidFill>
                  <a:srgbClr val="000000"/>
                </a:solidFill>
              </a:rPr>
              <a:t>Input data is routed to both the models </a:t>
            </a:r>
          </a:p>
          <a:p>
            <a:pPr marL="800100" lvl="1" indent="-342900">
              <a:buFont typeface="+mj-lt"/>
              <a:buAutoNum type="alphaLcPeriod"/>
            </a:pPr>
            <a:r>
              <a:rPr lang="en-US" sz="1400" dirty="0">
                <a:solidFill>
                  <a:srgbClr val="000000"/>
                </a:solidFill>
              </a:rPr>
              <a:t>The prediction accuracy distributions are compared using hypothesis testing</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If this is a new first time model –</a:t>
            </a:r>
          </a:p>
          <a:p>
            <a:pPr marL="800100" lvl="1" indent="-342900">
              <a:buFont typeface="+mj-lt"/>
              <a:buAutoNum type="alphaLcPeriod"/>
            </a:pPr>
            <a:r>
              <a:rPr lang="en-US" sz="1600" dirty="0">
                <a:solidFill>
                  <a:srgbClr val="000000"/>
                </a:solidFill>
              </a:rPr>
              <a:t>Redesign the production processes (maybe temporarily) to feed data to the model</a:t>
            </a:r>
          </a:p>
          <a:p>
            <a:pPr marL="800100" lvl="1" indent="-342900">
              <a:buFont typeface="+mj-lt"/>
              <a:buAutoNum type="alphaLcPeriod"/>
            </a:pPr>
            <a:r>
              <a:rPr lang="en-US" sz="1600" dirty="0">
                <a:solidFill>
                  <a:srgbClr val="000000"/>
                </a:solidFill>
              </a:rPr>
              <a:t>Capture distribution of metrics of interest (metrics used in testing)</a:t>
            </a:r>
          </a:p>
          <a:p>
            <a:pPr marL="800100" lvl="1" indent="-342900">
              <a:buFont typeface="+mj-lt"/>
              <a:buAutoNum type="alphaLcPeriod"/>
            </a:pPr>
            <a:r>
              <a:rPr lang="en-US" sz="1600" dirty="0">
                <a:solidFill>
                  <a:srgbClr val="000000"/>
                </a:solidFill>
              </a:rPr>
              <a:t>Is the 95% confidence level found before deployment being met?</a:t>
            </a: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586974393"/>
      </p:ext>
    </p:extLst>
  </p:cSld>
  <p:clrMapOvr>
    <a:masterClrMapping/>
  </p:clrMapOvr>
  <p:transition spd="med">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914400"/>
            <a:ext cx="8305800" cy="6063198"/>
          </a:xfrm>
          <a:prstGeom prst="rect">
            <a:avLst/>
          </a:prstGeom>
          <a:noFill/>
        </p:spPr>
        <p:txBody>
          <a:bodyPr wrap="square" rtlCol="0">
            <a:spAutoFit/>
          </a:bodyPr>
          <a:lstStyle/>
          <a:p>
            <a:r>
              <a:rPr lang="en-US" b="1" dirty="0"/>
              <a:t>Model testing in production -</a:t>
            </a:r>
          </a:p>
          <a:p>
            <a:pPr marL="800100" lvl="1" indent="-342900" eaLnBrk="0" hangingPunct="0">
              <a:buFont typeface="+mj-lt"/>
              <a:buAutoNum type="alphaLcPeriod"/>
            </a:pPr>
            <a:endParaRPr lang="en-US" dirty="0"/>
          </a:p>
          <a:p>
            <a:pPr marL="342900" indent="-342900">
              <a:buFont typeface="+mj-lt"/>
              <a:buAutoNum type="arabicPeriod" startAt="6"/>
            </a:pPr>
            <a:r>
              <a:rPr lang="en-US" sz="1600" dirty="0">
                <a:solidFill>
                  <a:srgbClr val="000000"/>
                </a:solidFill>
              </a:rPr>
              <a:t>To evaluate the model in the production testing, we need to have predefined metrics in place and these metrics may not always be measurable immediately. For e.g. how can the mpg prediction model be evaluated in production? </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r>
              <a:rPr lang="en-US" sz="1600" dirty="0">
                <a:solidFill>
                  <a:srgbClr val="000000"/>
                </a:solidFill>
              </a:rPr>
              <a:t>To predict modeling accuracy, one needs to collect lot of cases /data. Cannot judge based on one single data point. </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r>
              <a:rPr lang="en-US" sz="1600" dirty="0">
                <a:solidFill>
                  <a:srgbClr val="000000"/>
                </a:solidFill>
              </a:rPr>
              <a:t>The models should be evaluated not only on the model metrics but also using business metrics. Did the new model impact topline significantly (statistical testing)</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r>
              <a:rPr lang="en-US" sz="1600" dirty="0">
                <a:solidFill>
                  <a:srgbClr val="000000"/>
                </a:solidFill>
              </a:rPr>
              <a:t>Whether the model is finally going to be deployed in streamline or batch mode, assessing the usefulness of the model will take time</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r>
              <a:rPr lang="en-US" sz="1600" dirty="0">
                <a:solidFill>
                  <a:srgbClr val="000000"/>
                </a:solidFill>
              </a:rPr>
              <a:t>All models drift over time. Their predictive power degrades with time. This may be due to changes in the production environment such as changing importance of the attributes, appearance of new attributes that were not part of the data while the model was built</a:t>
            </a:r>
          </a:p>
          <a:p>
            <a:pPr marL="342900" indent="-342900">
              <a:buFont typeface="+mj-lt"/>
              <a:buAutoNum type="arabicPeriod" startAt="6"/>
            </a:pPr>
            <a:endParaRPr lang="en-US" sz="1600" dirty="0">
              <a:solidFill>
                <a:srgbClr val="000000"/>
              </a:solidFill>
            </a:endParaRPr>
          </a:p>
          <a:p>
            <a:pPr marL="342900" indent="-342900">
              <a:buFont typeface="+mj-lt"/>
              <a:buAutoNum type="arabicPeriod" startAt="6"/>
            </a:pPr>
            <a:r>
              <a:rPr lang="en-US" sz="1600" dirty="0">
                <a:solidFill>
                  <a:srgbClr val="000000"/>
                </a:solidFill>
              </a:rPr>
              <a:t>All models need re-calibration regularly where the frequency is problem specific. Models also have to be scraped / replaced over time</a:t>
            </a: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2181652279"/>
      </p:ext>
    </p:extLst>
  </p:cSld>
  <p:clrMapOvr>
    <a:masterClrMapping/>
  </p:clrMapOvr>
  <p:transition spd="med">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408CCC-1A10-4F23-9C00-900BF4A6F9B3}"/>
              </a:ext>
            </a:extLst>
          </p:cNvPr>
          <p:cNvSpPr txBox="1"/>
          <p:nvPr/>
        </p:nvSpPr>
        <p:spPr>
          <a:xfrm>
            <a:off x="419100" y="1066800"/>
            <a:ext cx="8305800" cy="5570756"/>
          </a:xfrm>
          <a:prstGeom prst="rect">
            <a:avLst/>
          </a:prstGeom>
          <a:noFill/>
        </p:spPr>
        <p:txBody>
          <a:bodyPr wrap="square" rtlCol="0">
            <a:spAutoFit/>
          </a:bodyPr>
          <a:lstStyle/>
          <a:p>
            <a:r>
              <a:rPr lang="en-US" b="1" dirty="0"/>
              <a:t>Model deployment and infrastructure -</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Deployment includes integrating the model with other systems such as the BI systems for reporting</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It may also require integrating with other applications such as back office systems that may be both upstream and down stream</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Deployment also need attention towards scaling. The model should scale automatically</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The kind of tools and technologies required** will depend on how the model is to be made available. If it is to be available through </a:t>
            </a:r>
            <a:r>
              <a:rPr lang="en-US" sz="1600" dirty="0" err="1">
                <a:solidFill>
                  <a:srgbClr val="000000"/>
                </a:solidFill>
              </a:rPr>
              <a:t>api</a:t>
            </a:r>
            <a:r>
              <a:rPr lang="en-US" sz="1600" dirty="0">
                <a:solidFill>
                  <a:srgbClr val="000000"/>
                </a:solidFill>
              </a:rPr>
              <a:t> as a service, it may need </a:t>
            </a:r>
          </a:p>
          <a:p>
            <a:pPr marL="800100" lvl="1" indent="-342900">
              <a:buFont typeface="+mj-lt"/>
              <a:buAutoNum type="alphaLcPeriod"/>
            </a:pPr>
            <a:r>
              <a:rPr lang="en-US" sz="1400" dirty="0">
                <a:solidFill>
                  <a:srgbClr val="000000"/>
                </a:solidFill>
              </a:rPr>
              <a:t>Industry strength Webservers</a:t>
            </a:r>
          </a:p>
          <a:p>
            <a:pPr marL="800100" lvl="1" indent="-342900">
              <a:buFont typeface="+mj-lt"/>
              <a:buAutoNum type="alphaLcPeriod"/>
            </a:pPr>
            <a:r>
              <a:rPr lang="en-US" sz="1400" dirty="0">
                <a:solidFill>
                  <a:srgbClr val="000000"/>
                </a:solidFill>
              </a:rPr>
              <a:t>Load balancers</a:t>
            </a:r>
          </a:p>
          <a:p>
            <a:pPr marL="800100" lvl="1" indent="-342900">
              <a:buFont typeface="+mj-lt"/>
              <a:buAutoNum type="alphaLcPeriod"/>
            </a:pPr>
            <a:r>
              <a:rPr lang="en-US" sz="1400" dirty="0">
                <a:solidFill>
                  <a:srgbClr val="000000"/>
                </a:solidFill>
              </a:rPr>
              <a:t>SSL configuration</a:t>
            </a:r>
          </a:p>
          <a:p>
            <a:pPr marL="800100" lvl="1" indent="-342900">
              <a:buFont typeface="+mj-lt"/>
              <a:buAutoNum type="alphaLcPeriod"/>
            </a:pPr>
            <a:r>
              <a:rPr lang="en-US" sz="1400" dirty="0">
                <a:solidFill>
                  <a:srgbClr val="000000"/>
                </a:solidFill>
              </a:rPr>
              <a:t>Webserver gateway interface for forking workers</a:t>
            </a:r>
          </a:p>
          <a:p>
            <a:pPr marL="342900" indent="-342900">
              <a:buFont typeface="+mj-lt"/>
              <a:buAutoNum type="arabicPeriod"/>
            </a:pPr>
            <a:endParaRPr lang="en-US" sz="1600" dirty="0">
              <a:solidFill>
                <a:srgbClr val="000000"/>
              </a:solidFill>
            </a:endParaRPr>
          </a:p>
          <a:p>
            <a:pPr marL="342900" indent="-342900">
              <a:buFont typeface="+mj-lt"/>
              <a:buAutoNum type="arabicPeriod"/>
            </a:pPr>
            <a:endParaRPr lang="en-US" sz="1600" dirty="0">
              <a:solidFill>
                <a:srgbClr val="000000"/>
              </a:solidFill>
            </a:endParaRPr>
          </a:p>
          <a:p>
            <a:pPr marL="342900" indent="-342900">
              <a:buFont typeface="+mj-lt"/>
              <a:buAutoNum type="arabicPeriod"/>
            </a:pPr>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
        <p:nvSpPr>
          <p:cNvPr id="3" name="TextBox 2">
            <a:extLst>
              <a:ext uri="{FF2B5EF4-FFF2-40B4-BE49-F238E27FC236}">
                <a16:creationId xmlns:a16="http://schemas.microsoft.com/office/drawing/2014/main" xmlns="" id="{715C3323-A2DD-42B8-91CB-A04AF4904CB8}"/>
              </a:ext>
            </a:extLst>
          </p:cNvPr>
          <p:cNvSpPr txBox="1"/>
          <p:nvPr/>
        </p:nvSpPr>
        <p:spPr>
          <a:xfrm>
            <a:off x="152400" y="6019800"/>
            <a:ext cx="8839200" cy="769441"/>
          </a:xfrm>
          <a:prstGeom prst="rect">
            <a:avLst/>
          </a:prstGeom>
          <a:noFill/>
        </p:spPr>
        <p:txBody>
          <a:bodyPr wrap="square" rtlCol="0">
            <a:spAutoFit/>
          </a:bodyPr>
          <a:lstStyle/>
          <a:p>
            <a:r>
              <a:rPr lang="en-US" dirty="0"/>
              <a:t>** Ref : </a:t>
            </a:r>
            <a:r>
              <a:rPr lang="en-US" sz="1400" dirty="0">
                <a:hlinkClick r:id="rId2"/>
              </a:rPr>
              <a:t>https://medium.com/@maheshkkumar/a-guide-to-deploying-machine-deep-learning-model-s-in-production-e497fd4b734a</a:t>
            </a:r>
            <a:endParaRPr lang="en-US" sz="1400" dirty="0"/>
          </a:p>
          <a:p>
            <a:endParaRPr lang="en-US" sz="1200" dirty="0"/>
          </a:p>
        </p:txBody>
      </p:sp>
    </p:spTree>
    <p:extLst>
      <p:ext uri="{BB962C8B-B14F-4D97-AF65-F5344CB8AC3E}">
        <p14:creationId xmlns:p14="http://schemas.microsoft.com/office/powerpoint/2010/main" val="1561047813"/>
      </p:ext>
    </p:extLst>
  </p:cSld>
  <p:clrMapOvr>
    <a:masterClrMapping/>
  </p:clrMapOvr>
  <p:transition spd="med">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err="1"/>
              <a:t>ThankYou</a:t>
            </a:r>
            <a:endParaRPr lang="en-IN" sz="1800" b="1" u="sng" dirty="0"/>
          </a:p>
        </p:txBody>
      </p:sp>
    </p:spTree>
    <p:extLst>
      <p:ext uri="{BB962C8B-B14F-4D97-AF65-F5344CB8AC3E}">
        <p14:creationId xmlns:p14="http://schemas.microsoft.com/office/powerpoint/2010/main" val="1159270936"/>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1219200"/>
            <a:ext cx="8382000" cy="4062651"/>
          </a:xfrm>
          <a:prstGeom prst="rect">
            <a:avLst/>
          </a:prstGeom>
        </p:spPr>
        <p:txBody>
          <a:bodyPr wrap="square">
            <a:spAutoFit/>
          </a:bodyPr>
          <a:lstStyle/>
          <a:p>
            <a:r>
              <a:rPr lang="en-US" b="1" dirty="0"/>
              <a:t>Exploratory data analytics (EDA)</a:t>
            </a:r>
          </a:p>
          <a:p>
            <a:endParaRPr lang="en-US" sz="1400" b="1" i="1" dirty="0"/>
          </a:p>
          <a:p>
            <a:r>
              <a:rPr lang="en-US" dirty="0"/>
              <a:t>Some of the key activities performed in EDA include – </a:t>
            </a:r>
          </a:p>
          <a:p>
            <a:endParaRPr lang="en-US" sz="1400" dirty="0"/>
          </a:p>
          <a:p>
            <a:pPr marL="342900" lvl="1" indent="-342900" algn="just">
              <a:lnSpc>
                <a:spcPct val="150000"/>
              </a:lnSpc>
              <a:buFont typeface="+mj-lt"/>
              <a:buAutoNum type="arabicPeriod" startAt="8"/>
            </a:pPr>
            <a:r>
              <a:rPr lang="en-IN" dirty="0"/>
              <a:t>Transform the raw data into useful attributes by generating derived attributes from existing attributes if the derived attributes are likely to be better than original attributes in information content</a:t>
            </a:r>
          </a:p>
          <a:p>
            <a:pPr marL="342900" lvl="1" indent="-342900" algn="just">
              <a:lnSpc>
                <a:spcPct val="150000"/>
              </a:lnSpc>
              <a:buFont typeface="+mj-lt"/>
              <a:buAutoNum type="arabicPeriod" startAt="8"/>
            </a:pPr>
            <a:r>
              <a:rPr lang="en-IN" dirty="0"/>
              <a:t>Transform the data attributes using valid mathematical transformations such as log transformation of the distribution, if the transformed data is likely to help create simpler model without loosing information</a:t>
            </a:r>
          </a:p>
          <a:p>
            <a:pPr marL="342900" indent="-342900" algn="just">
              <a:buAutoNum type="arabicPeriod"/>
            </a:pPr>
            <a:endParaRPr lang="en-IN" sz="1600" dirty="0"/>
          </a:p>
          <a:p>
            <a:pPr marL="342900" indent="-342900" algn="just">
              <a:buAutoNum type="arabicPeriod"/>
            </a:pPr>
            <a:endParaRPr lang="en-IN" sz="1600" dirty="0"/>
          </a:p>
        </p:txBody>
      </p:sp>
    </p:spTree>
    <p:extLst>
      <p:ext uri="{BB962C8B-B14F-4D97-AF65-F5344CB8AC3E}">
        <p14:creationId xmlns:p14="http://schemas.microsoft.com/office/powerpoint/2010/main" val="1637545"/>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9A2548C-1E18-47B3-80E2-7274E2D78D23}"/>
              </a:ext>
            </a:extLst>
          </p:cNvPr>
          <p:cNvSpPr/>
          <p:nvPr/>
        </p:nvSpPr>
        <p:spPr>
          <a:xfrm>
            <a:off x="381000" y="1219200"/>
            <a:ext cx="8382000" cy="4339650"/>
          </a:xfrm>
          <a:prstGeom prst="rect">
            <a:avLst/>
          </a:prstGeom>
        </p:spPr>
        <p:txBody>
          <a:bodyPr wrap="square">
            <a:spAutoFit/>
          </a:bodyPr>
          <a:lstStyle/>
          <a:p>
            <a:r>
              <a:rPr lang="en-US" b="1" dirty="0"/>
              <a:t>Lab – 1 </a:t>
            </a:r>
          </a:p>
          <a:p>
            <a:endParaRPr lang="en-US" sz="1400" b="1" i="1" dirty="0"/>
          </a:p>
          <a:p>
            <a:pPr marL="342900" indent="-342900">
              <a:buFont typeface="+mj-lt"/>
              <a:buAutoNum type="arabicPeriod"/>
            </a:pPr>
            <a:r>
              <a:rPr lang="en-US" dirty="0"/>
              <a:t>Load the data_banknote_authentication.txt file**</a:t>
            </a:r>
          </a:p>
          <a:p>
            <a:pPr marL="342900" indent="-342900">
              <a:buFont typeface="+mj-lt"/>
              <a:buAutoNum type="arabicPeriod"/>
            </a:pPr>
            <a:r>
              <a:rPr lang="en-US" dirty="0"/>
              <a:t>Analyze the data column wise </a:t>
            </a:r>
          </a:p>
          <a:p>
            <a:pPr marL="342900" indent="-342900">
              <a:buFont typeface="+mj-lt"/>
              <a:buAutoNum type="arabicPeriod"/>
            </a:pPr>
            <a:r>
              <a:rPr lang="en-US" dirty="0"/>
              <a:t>Handle missing values  if any</a:t>
            </a:r>
          </a:p>
          <a:p>
            <a:pPr marL="342900" indent="-342900">
              <a:buFont typeface="+mj-lt"/>
              <a:buAutoNum type="arabicPeriod"/>
            </a:pPr>
            <a:r>
              <a:rPr lang="en-US" dirty="0"/>
              <a:t>Detect and handle outliers if any</a:t>
            </a:r>
          </a:p>
          <a:p>
            <a:pPr marL="342900" indent="-342900">
              <a:buFont typeface="+mj-lt"/>
              <a:buAutoNum type="arabicPeriod"/>
            </a:pPr>
            <a:endParaRPr lang="en-US" dirty="0"/>
          </a:p>
          <a:p>
            <a:pPr marL="342900" indent="-342900">
              <a:buFont typeface="+mj-lt"/>
              <a:buAutoNum type="arabicPeriod"/>
            </a:pPr>
            <a:r>
              <a:rPr lang="en-US" dirty="0"/>
              <a:t>Compare the distributions with the Pima Diabetes distribution. Why does this data set give such high degree of accuracy while Pima data set does not</a:t>
            </a:r>
          </a:p>
          <a:p>
            <a:pPr marL="342900" indent="-342900">
              <a:buFont typeface="+mj-lt"/>
              <a:buAutoNum type="arabicPeriod"/>
            </a:pPr>
            <a:endParaRPr lang="en-US" dirty="0"/>
          </a:p>
          <a:p>
            <a:pPr marL="342900" indent="-342900">
              <a:buFont typeface="+mj-lt"/>
              <a:buAutoNum type="arabicPeriod"/>
            </a:pPr>
            <a:r>
              <a:rPr lang="en-US" dirty="0"/>
              <a:t>Could we have done better in handling the outliers instead of replacing the outliers with central values. (how about class wise outlier analysis and replacing with 2standard dev?</a:t>
            </a:r>
          </a:p>
          <a:p>
            <a:endParaRPr lang="en-US" sz="1400" dirty="0"/>
          </a:p>
          <a:p>
            <a:pPr marL="342900" indent="-342900" algn="just">
              <a:buAutoNum type="arabicPeriod"/>
            </a:pPr>
            <a:endParaRPr lang="en-IN" sz="1600" dirty="0"/>
          </a:p>
          <a:p>
            <a:pPr marL="342900" indent="-342900" algn="just">
              <a:buAutoNum type="arabicPeriod"/>
            </a:pPr>
            <a:endParaRPr lang="en-IN" sz="1600" dirty="0"/>
          </a:p>
        </p:txBody>
      </p:sp>
      <p:sp>
        <p:nvSpPr>
          <p:cNvPr id="3" name="TextBox 2">
            <a:extLst>
              <a:ext uri="{FF2B5EF4-FFF2-40B4-BE49-F238E27FC236}">
                <a16:creationId xmlns:a16="http://schemas.microsoft.com/office/drawing/2014/main" xmlns="" id="{F58CD83B-6D6E-4D66-A057-23BEFA56306A}"/>
              </a:ext>
            </a:extLst>
          </p:cNvPr>
          <p:cNvSpPr txBox="1"/>
          <p:nvPr/>
        </p:nvSpPr>
        <p:spPr>
          <a:xfrm>
            <a:off x="609600" y="5181600"/>
            <a:ext cx="7467600" cy="954107"/>
          </a:xfrm>
          <a:prstGeom prst="rect">
            <a:avLst/>
          </a:prstGeom>
          <a:noFill/>
        </p:spPr>
        <p:txBody>
          <a:bodyPr wrap="square" rtlCol="0">
            <a:spAutoFit/>
          </a:bodyPr>
          <a:lstStyle/>
          <a:p>
            <a:r>
              <a:rPr lang="en-US" sz="1400" dirty="0"/>
              <a:t>** Owner of database: Volker </a:t>
            </a:r>
            <a:r>
              <a:rPr lang="en-US" sz="1400" dirty="0" err="1"/>
              <a:t>Lohweg</a:t>
            </a:r>
            <a:r>
              <a:rPr lang="en-US" sz="1400" dirty="0"/>
              <a:t> (University of Applied Sciences, </a:t>
            </a:r>
            <a:r>
              <a:rPr lang="en-US" sz="1400" dirty="0" err="1"/>
              <a:t>Ostwestfalen</a:t>
            </a:r>
            <a:r>
              <a:rPr lang="en-US" sz="1400" dirty="0"/>
              <a:t>-Lippe, </a:t>
            </a:r>
            <a:r>
              <a:rPr lang="en-US" sz="1400" u="sng" dirty="0" err="1"/>
              <a:t>volker.lohweg</a:t>
            </a:r>
            <a:r>
              <a:rPr lang="en-US" sz="1400" u="sng" dirty="0"/>
              <a:t> </a:t>
            </a:r>
            <a:r>
              <a:rPr lang="en-US" sz="1400" b="1" u="sng" dirty="0"/>
              <a:t>'@'</a:t>
            </a:r>
            <a:r>
              <a:rPr lang="en-US" sz="1400" u="sng" dirty="0"/>
              <a:t> hs-owl.de</a:t>
            </a:r>
            <a:r>
              <a:rPr lang="en-US" sz="1400" dirty="0"/>
              <a:t>) , Donor of database: Helene </a:t>
            </a:r>
            <a:r>
              <a:rPr lang="en-US" sz="1400" dirty="0" err="1"/>
              <a:t>DÃ¶rksen</a:t>
            </a:r>
            <a:r>
              <a:rPr lang="en-US" sz="1400" dirty="0"/>
              <a:t> (University of Applied Sciences, </a:t>
            </a:r>
            <a:r>
              <a:rPr lang="en-US" sz="1400" dirty="0" err="1"/>
              <a:t>Ostwestfalen</a:t>
            </a:r>
            <a:r>
              <a:rPr lang="en-US" sz="1400" dirty="0"/>
              <a:t>-Lippe, </a:t>
            </a:r>
            <a:r>
              <a:rPr lang="en-US" sz="1400" u="sng" dirty="0" err="1"/>
              <a:t>helene.doerksen</a:t>
            </a:r>
            <a:r>
              <a:rPr lang="en-US" sz="1400" u="sng" dirty="0"/>
              <a:t> </a:t>
            </a:r>
            <a:r>
              <a:rPr lang="en-US" sz="1400" b="1" u="sng" dirty="0"/>
              <a:t>'@'</a:t>
            </a:r>
            <a:r>
              <a:rPr lang="en-US" sz="1400" u="sng" dirty="0"/>
              <a:t> hs-owl.de</a:t>
            </a:r>
            <a:r>
              <a:rPr lang="en-US" sz="1400" dirty="0"/>
              <a:t>) </a:t>
            </a:r>
            <a:br>
              <a:rPr lang="en-US" sz="1400" dirty="0"/>
            </a:br>
            <a:r>
              <a:rPr lang="en-US" sz="1400" dirty="0"/>
              <a:t>Date received: August, 2012 </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2410589209"/>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75298</TotalTime>
  <Words>7534</Words>
  <Application>Microsoft Office PowerPoint</Application>
  <PresentationFormat>On-screen Show (4:3)</PresentationFormat>
  <Paragraphs>774</Paragraphs>
  <Slides>78</Slides>
  <Notes>20</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78</vt:i4>
      </vt:variant>
    </vt:vector>
  </HeadingPairs>
  <TitlesOfParts>
    <vt:vector size="82" baseType="lpstr">
      <vt:lpstr>Office Theme</vt:lpstr>
      <vt:lpstr>Packager Shell Object</vt:lpstr>
      <vt:lpstr>Microsoft Excel Worksheet</vt:lpstr>
      <vt:lpstr>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performance measures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Wipro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Aujasvi moudgil</cp:lastModifiedBy>
  <cp:revision>1823</cp:revision>
  <dcterms:created xsi:type="dcterms:W3CDTF">2012-11-25T06:27:51Z</dcterms:created>
  <dcterms:modified xsi:type="dcterms:W3CDTF">2019-01-31T08:31:38Z</dcterms:modified>
</cp:coreProperties>
</file>